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6" r:id="rId2"/>
    <p:sldId id="259" r:id="rId3"/>
    <p:sldId id="278" r:id="rId4"/>
    <p:sldId id="267" r:id="rId5"/>
    <p:sldId id="332" r:id="rId6"/>
    <p:sldId id="264" r:id="rId7"/>
    <p:sldId id="305" r:id="rId8"/>
    <p:sldId id="323" r:id="rId9"/>
    <p:sldId id="263" r:id="rId10"/>
    <p:sldId id="260" r:id="rId11"/>
    <p:sldId id="261" r:id="rId12"/>
    <p:sldId id="262" r:id="rId13"/>
    <p:sldId id="269" r:id="rId14"/>
    <p:sldId id="279" r:id="rId15"/>
    <p:sldId id="281" r:id="rId16"/>
    <p:sldId id="333" r:id="rId17"/>
    <p:sldId id="336" r:id="rId18"/>
    <p:sldId id="303" r:id="rId19"/>
    <p:sldId id="266" r:id="rId20"/>
    <p:sldId id="334" r:id="rId21"/>
    <p:sldId id="285" r:id="rId22"/>
  </p:sldIdLst>
  <p:sldSz cx="9144000" cy="6858000" type="screen4x3"/>
  <p:notesSz cx="9926638" cy="14357350"/>
  <p:custShowLst>
    <p:custShow name="Summerschool ProETIT" id="0">
      <p:sldLst>
        <p:sld r:id="rId2"/>
        <p:sld r:id="rId3"/>
        <p:sld r:id="rId4"/>
        <p:sld r:id="rId5"/>
        <p:sld r:id="rId6"/>
        <p:sld r:id="rId7"/>
        <p:sld r:id="rId10"/>
        <p:sld r:id="rId11"/>
        <p:sld r:id="rId12"/>
        <p:sld r:id="rId13"/>
        <p:sld r:id="rId14"/>
        <p:sld r:id="rId15"/>
        <p:sld r:id="rId16"/>
        <p:sld r:id="rId17"/>
        <p:sld r:id="rId18"/>
        <p:sld r:id="rId19"/>
        <p:sld r:id="rId20"/>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4F7D"/>
    <a:srgbClr val="C50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720362"/>
          </a:xfrm>
          <a:prstGeom prst="rect">
            <a:avLst/>
          </a:prstGeom>
        </p:spPr>
        <p:txBody>
          <a:bodyPr vert="horz" lIns="138760" tIns="69380" rIns="138760" bIns="69380" rtlCol="0"/>
          <a:lstStyle>
            <a:lvl1pPr algn="l">
              <a:defRPr sz="1900"/>
            </a:lvl1pPr>
          </a:lstStyle>
          <a:p>
            <a:endParaRPr lang="en-GB"/>
          </a:p>
        </p:txBody>
      </p:sp>
      <p:sp>
        <p:nvSpPr>
          <p:cNvPr id="3" name="Datumsplatzhalter 2"/>
          <p:cNvSpPr>
            <a:spLocks noGrp="1"/>
          </p:cNvSpPr>
          <p:nvPr>
            <p:ph type="dt" sz="quarter" idx="1"/>
          </p:nvPr>
        </p:nvSpPr>
        <p:spPr>
          <a:xfrm>
            <a:off x="5622797" y="0"/>
            <a:ext cx="4301543" cy="720362"/>
          </a:xfrm>
          <a:prstGeom prst="rect">
            <a:avLst/>
          </a:prstGeom>
        </p:spPr>
        <p:txBody>
          <a:bodyPr vert="horz" lIns="138760" tIns="69380" rIns="138760" bIns="69380" rtlCol="0"/>
          <a:lstStyle>
            <a:lvl1pPr algn="r">
              <a:defRPr sz="1900"/>
            </a:lvl1pPr>
          </a:lstStyle>
          <a:p>
            <a:fld id="{6D9135EB-14CE-443D-AE13-F0EEAA89BA93}" type="datetimeFigureOut">
              <a:rPr lang="en-GB" smtClean="0"/>
              <a:t>11/09/2022</a:t>
            </a:fld>
            <a:endParaRPr lang="en-GB"/>
          </a:p>
        </p:txBody>
      </p:sp>
      <p:sp>
        <p:nvSpPr>
          <p:cNvPr id="4" name="Fußzeilenplatzhalter 3"/>
          <p:cNvSpPr>
            <a:spLocks noGrp="1"/>
          </p:cNvSpPr>
          <p:nvPr>
            <p:ph type="ftr" sz="quarter" idx="2"/>
          </p:nvPr>
        </p:nvSpPr>
        <p:spPr>
          <a:xfrm>
            <a:off x="0" y="13636991"/>
            <a:ext cx="4301543" cy="720359"/>
          </a:xfrm>
          <a:prstGeom prst="rect">
            <a:avLst/>
          </a:prstGeom>
        </p:spPr>
        <p:txBody>
          <a:bodyPr vert="horz" lIns="138760" tIns="69380" rIns="138760" bIns="69380" rtlCol="0" anchor="b"/>
          <a:lstStyle>
            <a:lvl1pPr algn="l">
              <a:defRPr sz="1900"/>
            </a:lvl1pPr>
          </a:lstStyle>
          <a:p>
            <a:endParaRPr lang="en-GB"/>
          </a:p>
        </p:txBody>
      </p:sp>
      <p:sp>
        <p:nvSpPr>
          <p:cNvPr id="5" name="Foliennummernplatzhalter 4"/>
          <p:cNvSpPr>
            <a:spLocks noGrp="1"/>
          </p:cNvSpPr>
          <p:nvPr>
            <p:ph type="sldNum" sz="quarter" idx="3"/>
          </p:nvPr>
        </p:nvSpPr>
        <p:spPr>
          <a:xfrm>
            <a:off x="5622797" y="13636991"/>
            <a:ext cx="4301543" cy="720359"/>
          </a:xfrm>
          <a:prstGeom prst="rect">
            <a:avLst/>
          </a:prstGeom>
        </p:spPr>
        <p:txBody>
          <a:bodyPr vert="horz" lIns="138760" tIns="69380" rIns="138760" bIns="69380" rtlCol="0" anchor="b"/>
          <a:lstStyle>
            <a:lvl1pPr algn="r">
              <a:defRPr sz="1900"/>
            </a:lvl1pPr>
          </a:lstStyle>
          <a:p>
            <a:fld id="{B79FBA83-7CB0-4334-B91F-7B389BD37BAF}" type="slidenum">
              <a:rPr lang="en-GB" smtClean="0"/>
              <a:t>‹Nr.›</a:t>
            </a:fld>
            <a:endParaRPr lang="en-GB"/>
          </a:p>
        </p:txBody>
      </p:sp>
    </p:spTree>
    <p:extLst>
      <p:ext uri="{BB962C8B-B14F-4D97-AF65-F5344CB8AC3E}">
        <p14:creationId xmlns:p14="http://schemas.microsoft.com/office/powerpoint/2010/main" val="3754925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720362"/>
          </a:xfrm>
          <a:prstGeom prst="rect">
            <a:avLst/>
          </a:prstGeom>
        </p:spPr>
        <p:txBody>
          <a:bodyPr vert="horz" lIns="138760" tIns="69380" rIns="138760" bIns="69380" rtlCol="0"/>
          <a:lstStyle>
            <a:lvl1pPr algn="l">
              <a:defRPr sz="1900"/>
            </a:lvl1pPr>
          </a:lstStyle>
          <a:p>
            <a:endParaRPr lang="en-GB"/>
          </a:p>
        </p:txBody>
      </p:sp>
      <p:sp>
        <p:nvSpPr>
          <p:cNvPr id="3" name="Datumsplatzhalter 2"/>
          <p:cNvSpPr>
            <a:spLocks noGrp="1"/>
          </p:cNvSpPr>
          <p:nvPr>
            <p:ph type="dt" idx="1"/>
          </p:nvPr>
        </p:nvSpPr>
        <p:spPr>
          <a:xfrm>
            <a:off x="5622797" y="0"/>
            <a:ext cx="4301543" cy="720362"/>
          </a:xfrm>
          <a:prstGeom prst="rect">
            <a:avLst/>
          </a:prstGeom>
        </p:spPr>
        <p:txBody>
          <a:bodyPr vert="horz" lIns="138760" tIns="69380" rIns="138760" bIns="69380" rtlCol="0"/>
          <a:lstStyle>
            <a:lvl1pPr algn="r">
              <a:defRPr sz="1900"/>
            </a:lvl1pPr>
          </a:lstStyle>
          <a:p>
            <a:fld id="{1617715A-0B23-4589-BE31-40CF61AA6371}" type="datetimeFigureOut">
              <a:rPr lang="en-GB" smtClean="0"/>
              <a:t>11/09/2022</a:t>
            </a:fld>
            <a:endParaRPr lang="en-GB"/>
          </a:p>
        </p:txBody>
      </p:sp>
      <p:sp>
        <p:nvSpPr>
          <p:cNvPr id="4" name="Folienbildplatzhalter 3"/>
          <p:cNvSpPr>
            <a:spLocks noGrp="1" noRot="1" noChangeAspect="1"/>
          </p:cNvSpPr>
          <p:nvPr>
            <p:ph type="sldImg" idx="2"/>
          </p:nvPr>
        </p:nvSpPr>
        <p:spPr>
          <a:xfrm>
            <a:off x="1733550" y="1795463"/>
            <a:ext cx="6459538" cy="4845050"/>
          </a:xfrm>
          <a:prstGeom prst="rect">
            <a:avLst/>
          </a:prstGeom>
          <a:noFill/>
          <a:ln w="12700">
            <a:solidFill>
              <a:prstClr val="black"/>
            </a:solidFill>
          </a:ln>
        </p:spPr>
        <p:txBody>
          <a:bodyPr vert="horz" lIns="138760" tIns="69380" rIns="138760" bIns="69380" rtlCol="0" anchor="ctr"/>
          <a:lstStyle/>
          <a:p>
            <a:endParaRPr lang="en-GB"/>
          </a:p>
        </p:txBody>
      </p:sp>
      <p:sp>
        <p:nvSpPr>
          <p:cNvPr id="5" name="Notizenplatzhalter 4"/>
          <p:cNvSpPr>
            <a:spLocks noGrp="1"/>
          </p:cNvSpPr>
          <p:nvPr>
            <p:ph type="body" sz="quarter" idx="3"/>
          </p:nvPr>
        </p:nvSpPr>
        <p:spPr>
          <a:xfrm>
            <a:off x="992664" y="6909475"/>
            <a:ext cx="7941310" cy="5653206"/>
          </a:xfrm>
          <a:prstGeom prst="rect">
            <a:avLst/>
          </a:prstGeom>
        </p:spPr>
        <p:txBody>
          <a:bodyPr vert="horz" lIns="138760" tIns="69380" rIns="138760" bIns="693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13636991"/>
            <a:ext cx="4301543" cy="720359"/>
          </a:xfrm>
          <a:prstGeom prst="rect">
            <a:avLst/>
          </a:prstGeom>
        </p:spPr>
        <p:txBody>
          <a:bodyPr vert="horz" lIns="138760" tIns="69380" rIns="138760" bIns="69380" rtlCol="0" anchor="b"/>
          <a:lstStyle>
            <a:lvl1pPr algn="l">
              <a:defRPr sz="1900"/>
            </a:lvl1pPr>
          </a:lstStyle>
          <a:p>
            <a:endParaRPr lang="en-GB"/>
          </a:p>
        </p:txBody>
      </p:sp>
      <p:sp>
        <p:nvSpPr>
          <p:cNvPr id="7" name="Foliennummernplatzhalter 6"/>
          <p:cNvSpPr>
            <a:spLocks noGrp="1"/>
          </p:cNvSpPr>
          <p:nvPr>
            <p:ph type="sldNum" sz="quarter" idx="5"/>
          </p:nvPr>
        </p:nvSpPr>
        <p:spPr>
          <a:xfrm>
            <a:off x="5622797" y="13636991"/>
            <a:ext cx="4301543" cy="720359"/>
          </a:xfrm>
          <a:prstGeom prst="rect">
            <a:avLst/>
          </a:prstGeom>
        </p:spPr>
        <p:txBody>
          <a:bodyPr vert="horz" lIns="138760" tIns="69380" rIns="138760" bIns="69380" rtlCol="0" anchor="b"/>
          <a:lstStyle>
            <a:lvl1pPr algn="r">
              <a:defRPr sz="1900"/>
            </a:lvl1pPr>
          </a:lstStyle>
          <a:p>
            <a:fld id="{073A664A-85FE-4E80-88C2-2480B0A6838B}" type="slidenum">
              <a:rPr lang="en-GB" smtClean="0"/>
              <a:t>‹Nr.›</a:t>
            </a:fld>
            <a:endParaRPr lang="en-GB"/>
          </a:p>
        </p:txBody>
      </p:sp>
    </p:spTree>
    <p:extLst>
      <p:ext uri="{BB962C8B-B14F-4D97-AF65-F5344CB8AC3E}">
        <p14:creationId xmlns:p14="http://schemas.microsoft.com/office/powerpoint/2010/main" val="29409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073A664A-85FE-4E80-88C2-2480B0A6838B}" type="slidenum">
              <a:rPr lang="en-GB" smtClean="0"/>
              <a:t>1</a:t>
            </a:fld>
            <a:endParaRPr lang="en-GB"/>
          </a:p>
        </p:txBody>
      </p:sp>
    </p:spTree>
    <p:extLst>
      <p:ext uri="{BB962C8B-B14F-4D97-AF65-F5344CB8AC3E}">
        <p14:creationId xmlns:p14="http://schemas.microsoft.com/office/powerpoint/2010/main" val="303176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Elements of </a:t>
            </a:r>
            <a:r>
              <a:rPr lang="de-DE" baseline="0" dirty="0"/>
              <a:t>employment qualification are e.g. school and labour market, educational courses offered and ambitions of families, etc. </a:t>
            </a:r>
            <a:endParaRPr lang="de-DE" dirty="0"/>
          </a:p>
        </p:txBody>
      </p:sp>
      <p:sp>
        <p:nvSpPr>
          <p:cNvPr id="4" name="Foliennummernplatzhalter 3"/>
          <p:cNvSpPr>
            <a:spLocks noGrp="1"/>
          </p:cNvSpPr>
          <p:nvPr>
            <p:ph type="sldNum" sz="quarter" idx="10"/>
          </p:nvPr>
        </p:nvSpPr>
        <p:spPr/>
        <p:txBody>
          <a:bodyPr/>
          <a:lstStyle/>
          <a:p>
            <a:fld id="{69C971FF-EF28-4195-A575-329446EFAA55}" type="slidenum">
              <a:rPr lang="de-DE" smtClean="0"/>
              <a:t>3</a:t>
            </a:fld>
            <a:endParaRPr lang="de-DE"/>
          </a:p>
        </p:txBody>
      </p:sp>
    </p:spTree>
    <p:extLst>
      <p:ext uri="{BB962C8B-B14F-4D97-AF65-F5344CB8AC3E}">
        <p14:creationId xmlns:p14="http://schemas.microsoft.com/office/powerpoint/2010/main" val="184713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order to gain an overview of diversity, as mentioned at the beginning, I need simplifications, </a:t>
            </a:r>
            <a:r>
              <a:rPr lang="de-DE" baseline="0" dirty="0"/>
              <a:t>i.e. typifications, with the knowledge that social reality remains diverse. </a:t>
            </a:r>
            <a:endParaRPr lang="de-DE" dirty="0"/>
          </a:p>
        </p:txBody>
      </p:sp>
      <p:sp>
        <p:nvSpPr>
          <p:cNvPr id="4" name="Foliennummernplatzhalter 3"/>
          <p:cNvSpPr>
            <a:spLocks noGrp="1"/>
          </p:cNvSpPr>
          <p:nvPr>
            <p:ph type="sldNum" sz="quarter" idx="10"/>
          </p:nvPr>
        </p:nvSpPr>
        <p:spPr/>
        <p:txBody>
          <a:bodyPr/>
          <a:lstStyle/>
          <a:p>
            <a:fld id="{69C971FF-EF28-4195-A575-329446EFAA55}" type="slidenum">
              <a:rPr lang="de-DE" smtClean="0"/>
              <a:t>5</a:t>
            </a:fld>
            <a:endParaRPr lang="de-DE"/>
          </a:p>
        </p:txBody>
      </p:sp>
    </p:spTree>
    <p:extLst>
      <p:ext uri="{BB962C8B-B14F-4D97-AF65-F5344CB8AC3E}">
        <p14:creationId xmlns:p14="http://schemas.microsoft.com/office/powerpoint/2010/main" val="396726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In the </a:t>
            </a:r>
            <a:r>
              <a:rPr lang="de-DE" dirty="0"/>
              <a:t>upper left corner, the basic understanding of culture is once again indicated </a:t>
            </a:r>
            <a:r>
              <a:rPr lang="de-DE" baseline="0" dirty="0"/>
              <a:t>and an idea is also given of how the connection between vocational training and culture can be conceptualised. </a:t>
            </a:r>
            <a:endParaRPr lang="de-DE" dirty="0"/>
          </a:p>
        </p:txBody>
      </p:sp>
      <p:sp>
        <p:nvSpPr>
          <p:cNvPr id="4" name="Foliennummernplatzhalter 3"/>
          <p:cNvSpPr>
            <a:spLocks noGrp="1"/>
          </p:cNvSpPr>
          <p:nvPr>
            <p:ph type="sldNum" sz="quarter" idx="10"/>
          </p:nvPr>
        </p:nvSpPr>
        <p:spPr/>
        <p:txBody>
          <a:bodyPr/>
          <a:lstStyle/>
          <a:p>
            <a:fld id="{69C971FF-EF28-4195-A575-329446EFAA55}" type="slidenum">
              <a:rPr lang="de-DE" smtClean="0"/>
              <a:t>7</a:t>
            </a:fld>
            <a:endParaRPr lang="de-DE"/>
          </a:p>
        </p:txBody>
      </p:sp>
    </p:spTree>
    <p:extLst>
      <p:ext uri="{BB962C8B-B14F-4D97-AF65-F5344CB8AC3E}">
        <p14:creationId xmlns:p14="http://schemas.microsoft.com/office/powerpoint/2010/main" val="9190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recent years, </a:t>
            </a:r>
            <a:r>
              <a:rPr lang="de-DE" baseline="0" dirty="0"/>
              <a:t>we at the TU Berlin have worked on this in two multidisciplinary working groups within the framework of the BMBF's service export programme for the internationalisation of vocational education and training. The first was the </a:t>
            </a:r>
            <a:r>
              <a:rPr lang="de-DE" dirty="0"/>
              <a:t>transfer of dual training elements to the Egyptian construction industry in the </a:t>
            </a:r>
            <a:r>
              <a:rPr lang="de-DE" baseline="0" dirty="0"/>
              <a:t>WEB-TT </a:t>
            </a:r>
            <a:r>
              <a:rPr lang="de-DE" dirty="0"/>
              <a:t>project, </a:t>
            </a:r>
            <a:r>
              <a:rPr lang="de-DE" baseline="0" dirty="0"/>
              <a:t>and the second was an </a:t>
            </a:r>
            <a:r>
              <a:rPr lang="de-DE" dirty="0"/>
              <a:t>accompanying study of the transfer of dual training elements to the tourism industry in Greece, the MENDI project.</a:t>
            </a:r>
          </a:p>
          <a:p>
            <a:endParaRPr lang="de-DE" baseline="0" dirty="0"/>
          </a:p>
          <a:p>
            <a:pPr defTabSz="1313165"/>
            <a:r>
              <a:rPr lang="de-DE" baseline="0" dirty="0"/>
              <a:t>I will report again a little later on </a:t>
            </a:r>
            <a:r>
              <a:rPr lang="de-DE" dirty="0"/>
              <a:t>the work-cultural </a:t>
            </a:r>
            <a:r>
              <a:rPr lang="de-DE" baseline="0" dirty="0"/>
              <a:t>background of vocational training.</a:t>
            </a:r>
          </a:p>
          <a:p>
            <a:endParaRPr lang="de-DE" baseline="0" dirty="0"/>
          </a:p>
          <a:p>
            <a:r>
              <a:rPr lang="de-DE" baseline="0" dirty="0"/>
              <a:t>We learned to pay special attention to stakeholders in the project in Egypt, where it became very clear in the end that the majority of the company's engineers rejected our sensible approach of training the top level of the workforce, the company's </a:t>
            </a:r>
            <a:r>
              <a:rPr lang="de-DE" baseline="0" dirty="0" err="1"/>
              <a:t>foremen, </a:t>
            </a:r>
            <a:r>
              <a:rPr lang="de-DE" baseline="0" dirty="0"/>
              <a:t>and that dissemination was difficult during the project period for this reason as well. </a:t>
            </a:r>
          </a:p>
          <a:p>
            <a:r>
              <a:rPr lang="de-DE" baseline="0" dirty="0"/>
              <a:t>Because of the constellation of internal stakeholders, a management consulting approach that has backing from the very top makes sense if you want to implement innovations in education and training. </a:t>
            </a:r>
            <a:endParaRPr lang="de-DE" dirty="0"/>
          </a:p>
        </p:txBody>
      </p:sp>
      <p:sp>
        <p:nvSpPr>
          <p:cNvPr id="4" name="Foliennummernplatzhalter 3"/>
          <p:cNvSpPr>
            <a:spLocks noGrp="1"/>
          </p:cNvSpPr>
          <p:nvPr>
            <p:ph type="sldNum" sz="quarter" idx="10"/>
          </p:nvPr>
        </p:nvSpPr>
        <p:spPr/>
        <p:txBody>
          <a:bodyPr/>
          <a:lstStyle/>
          <a:p>
            <a:fld id="{69C971FF-EF28-4195-A575-329446EFAA55}" type="slidenum">
              <a:rPr lang="de-DE" smtClean="0"/>
              <a:t>8</a:t>
            </a:fld>
            <a:endParaRPr lang="de-DE"/>
          </a:p>
        </p:txBody>
      </p:sp>
    </p:spTree>
    <p:extLst>
      <p:ext uri="{BB962C8B-B14F-4D97-AF65-F5344CB8AC3E}">
        <p14:creationId xmlns:p14="http://schemas.microsoft.com/office/powerpoint/2010/main" val="183474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AD4E7A4D-9B4C-42AA-8162-8EF21C01C6C3}" type="slidenum">
              <a:rPr lang="de-DE" smtClean="0"/>
              <a:t>13</a:t>
            </a:fld>
            <a:endParaRPr lang="de-DE"/>
          </a:p>
        </p:txBody>
      </p:sp>
    </p:spTree>
    <p:extLst>
      <p:ext uri="{BB962C8B-B14F-4D97-AF65-F5344CB8AC3E}">
        <p14:creationId xmlns:p14="http://schemas.microsoft.com/office/powerpoint/2010/main" val="64722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E9D1055-A856-4552-9C9E-FE458258F49C}" type="slidenum">
              <a:rPr lang="de-DE" smtClean="0">
                <a:solidFill>
                  <a:prstClr val="black"/>
                </a:solidFill>
              </a:rPr>
              <a:t>17</a:t>
            </a:fld>
            <a:endParaRPr lang="de-DE">
              <a:solidFill>
                <a:prstClr val="black"/>
              </a:solidFill>
            </a:endParaRPr>
          </a:p>
        </p:txBody>
      </p:sp>
    </p:spTree>
    <p:extLst>
      <p:ext uri="{BB962C8B-B14F-4D97-AF65-F5344CB8AC3E}">
        <p14:creationId xmlns:p14="http://schemas.microsoft.com/office/powerpoint/2010/main" val="379237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E9D1055-A856-4552-9C9E-FE458258F49C}" type="slidenum">
              <a:rPr lang="de-DE" smtClean="0">
                <a:solidFill>
                  <a:prstClr val="black"/>
                </a:solidFill>
              </a:rPr>
              <a:t>18</a:t>
            </a:fld>
            <a:endParaRPr lang="de-DE">
              <a:solidFill>
                <a:prstClr val="black"/>
              </a:solidFill>
            </a:endParaRPr>
          </a:p>
        </p:txBody>
      </p:sp>
    </p:spTree>
    <p:extLst>
      <p:ext uri="{BB962C8B-B14F-4D97-AF65-F5344CB8AC3E}">
        <p14:creationId xmlns:p14="http://schemas.microsoft.com/office/powerpoint/2010/main" val="80607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Systems of qualification for employment </a:t>
            </a:r>
            <a:r>
              <a:rPr lang="de-DE" baseline="0" dirty="0"/>
              <a:t>are social systems of action and are characterised by the following features, whereby system is conceived as sociality and is shaped by and with people and social actors </a:t>
            </a:r>
            <a:endParaRPr lang="de-DE" dirty="0"/>
          </a:p>
        </p:txBody>
      </p:sp>
      <p:sp>
        <p:nvSpPr>
          <p:cNvPr id="4" name="Foliennummernplatzhalter 3"/>
          <p:cNvSpPr>
            <a:spLocks noGrp="1"/>
          </p:cNvSpPr>
          <p:nvPr>
            <p:ph type="sldNum" sz="quarter" idx="10"/>
          </p:nvPr>
        </p:nvSpPr>
        <p:spPr/>
        <p:txBody>
          <a:bodyPr/>
          <a:lstStyle/>
          <a:p>
            <a:fld id="{69C971FF-EF28-4195-A575-329446EFAA55}" type="slidenum">
              <a:rPr lang="de-DE" smtClean="0"/>
              <a:t>21</a:t>
            </a:fld>
            <a:endParaRPr lang="de-DE"/>
          </a:p>
        </p:txBody>
      </p:sp>
    </p:spTree>
    <p:extLst>
      <p:ext uri="{BB962C8B-B14F-4D97-AF65-F5344CB8AC3E}">
        <p14:creationId xmlns:p14="http://schemas.microsoft.com/office/powerpoint/2010/main" val="11348691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539750" y="4910138"/>
            <a:ext cx="8061325" cy="381000"/>
          </a:xfrm>
        </p:spPr>
        <p:txBody>
          <a:bodyPr/>
          <a:lstStyle>
            <a:lvl1pPr>
              <a:defRPr/>
            </a:lvl1pPr>
          </a:lstStyle>
          <a:p>
            <a:pPr lvl="0"/>
            <a:r>
              <a:rPr lang="de-DE" altLang="de-DE" noProof="0"/>
              <a:t>Titelmasterformat durch Klicken bearbeiten</a:t>
            </a:r>
          </a:p>
        </p:txBody>
      </p:sp>
      <p:sp>
        <p:nvSpPr>
          <p:cNvPr id="4099" name="Rectangle 3"/>
          <p:cNvSpPr>
            <a:spLocks noGrp="1" noChangeArrowheads="1"/>
          </p:cNvSpPr>
          <p:nvPr>
            <p:ph type="subTitle" idx="1"/>
            <p:custDataLst>
              <p:tags r:id="rId2"/>
            </p:custDataLst>
          </p:nvPr>
        </p:nvSpPr>
        <p:spPr>
          <a:xfrm>
            <a:off x="539750" y="5659438"/>
            <a:ext cx="8061325" cy="279400"/>
          </a:xfrm>
        </p:spPr>
        <p:txBody>
          <a:bodyPr anchor="b">
            <a:spAutoFit/>
          </a:bodyPr>
          <a:lstStyle>
            <a:lvl1pPr marL="0" indent="0">
              <a:defRPr>
                <a:solidFill>
                  <a:schemeClr val="accent1"/>
                </a:solidFill>
              </a:defRPr>
            </a:lvl1pPr>
          </a:lstStyle>
          <a:p>
            <a:pPr lvl="0"/>
            <a:r>
              <a:rPr lang="de-DE" altLang="de-DE" noProof="0"/>
              <a:t>Formatvorlage des Untertitelmasters durch Klicken bearbeiten</a:t>
            </a:r>
          </a:p>
        </p:txBody>
      </p:sp>
      <p:sp>
        <p:nvSpPr>
          <p:cNvPr id="4104" name="Line 8"/>
          <p:cNvSpPr>
            <a:spLocks noChangeShapeType="1"/>
          </p:cNvSpPr>
          <p:nvPr>
            <p:custDataLst>
              <p:tags r:id="rId3"/>
            </p:custDataLst>
          </p:nvPr>
        </p:nvSpPr>
        <p:spPr bwMode="auto">
          <a:xfrm>
            <a:off x="539750" y="6135688"/>
            <a:ext cx="80613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de-DE" sz="1200">
              <a:solidFill>
                <a:srgbClr val="000000"/>
              </a:solidFill>
            </a:endParaRPr>
          </a:p>
        </p:txBody>
      </p:sp>
      <p:pic>
        <p:nvPicPr>
          <p:cNvPr id="4105" name="Picture 9" descr="TU_Logo_lang_RGB_rot_PPT-1"/>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10" name="Rectangle 14" hidden="1"/>
          <p:cNvGraphicFramePr>
            <a:graphicFrameLocks/>
          </p:cNvGraphicFramePr>
          <p:nvPr>
            <p:custDataLst>
              <p:tags r:id="rId5"/>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8" imgW="0" imgH="0" progId="TCLayout.ActiveDocument.1">
                  <p:embed/>
                </p:oleObj>
              </mc:Choice>
              <mc:Fallback>
                <p:oleObj r:id="rId8"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13" name="Picture 17" descr="TU_130227_PPT_Bild-Aussich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86000"/>
            <a:ext cx="8604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5" name="Foliennummernplatzhalter 4"/>
          <p:cNvSpPr>
            <a:spLocks noGrp="1"/>
          </p:cNvSpPr>
          <p:nvPr>
            <p:ph type="sldNum" sz="quarter" idx="11"/>
          </p:nvPr>
        </p:nvSpPr>
        <p:spPr/>
        <p:txBody>
          <a:bodyPr/>
          <a:lstStyle>
            <a:lvl1pPr>
              <a:defRPr/>
            </a:lvl1pPr>
          </a:lstStyle>
          <a:p>
            <a:r>
              <a:rPr lang="de-DE" altLang="de-DE">
                <a:solidFill>
                  <a:srgbClr val="717171"/>
                </a:solidFill>
              </a:rPr>
              <a:t>Seite </a:t>
            </a:r>
            <a:fld id="{6D9A572B-0F78-4C5E-A04C-9059F3D305D9}"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189008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717675"/>
            <a:ext cx="2014537" cy="42735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717675"/>
            <a:ext cx="5894388" cy="42735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5" name="Foliennummernplatzhalter 4"/>
          <p:cNvSpPr>
            <a:spLocks noGrp="1"/>
          </p:cNvSpPr>
          <p:nvPr>
            <p:ph type="sldNum" sz="quarter" idx="11"/>
          </p:nvPr>
        </p:nvSpPr>
        <p:spPr/>
        <p:txBody>
          <a:bodyPr/>
          <a:lstStyle>
            <a:lvl1pPr>
              <a:defRPr/>
            </a:lvl1pPr>
          </a:lstStyle>
          <a:p>
            <a:r>
              <a:rPr lang="de-DE" altLang="de-DE">
                <a:solidFill>
                  <a:srgbClr val="717171"/>
                </a:solidFill>
              </a:rPr>
              <a:t>Seite </a:t>
            </a:r>
            <a:fld id="{1D2E358C-9EBC-493D-9008-5D5E24FEFF39}"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277877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en-US" altLang="de-DE" dirty="0">
                <a:solidFill>
                  <a:srgbClr val="717171"/>
                </a:solidFill>
              </a:rPr>
              <a:t>Competence to act professionally | S. Wolf | Summer School 2021</a:t>
            </a:r>
            <a:endParaRPr lang="de-DE" altLang="de-DE" b="0" dirty="0">
              <a:solidFill>
                <a:srgbClr val="717171"/>
              </a:solidFill>
            </a:endParaRPr>
          </a:p>
        </p:txBody>
      </p:sp>
      <p:sp>
        <p:nvSpPr>
          <p:cNvPr id="5" name="Foliennummernplatzhalter 4"/>
          <p:cNvSpPr>
            <a:spLocks noGrp="1"/>
          </p:cNvSpPr>
          <p:nvPr>
            <p:ph type="sldNum" sz="quarter" idx="11"/>
          </p:nvPr>
        </p:nvSpPr>
        <p:spPr/>
        <p:txBody>
          <a:bodyPr/>
          <a:lstStyle>
            <a:lvl1pPr>
              <a:defRPr/>
            </a:lvl1pPr>
          </a:lstStyle>
          <a:p>
            <a:r>
              <a:rPr lang="de-DE" altLang="de-DE">
                <a:solidFill>
                  <a:srgbClr val="717171"/>
                </a:solidFill>
              </a:rPr>
              <a:t>Seite </a:t>
            </a:r>
            <a:fld id="{32211CF8-E16F-43CE-AB70-6970E726F8AD}"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259195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Fußzeilenplatzhalter 3"/>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5" name="Foliennummernplatzhalter 4"/>
          <p:cNvSpPr>
            <a:spLocks noGrp="1"/>
          </p:cNvSpPr>
          <p:nvPr>
            <p:ph type="sldNum" sz="quarter" idx="11"/>
          </p:nvPr>
        </p:nvSpPr>
        <p:spPr/>
        <p:txBody>
          <a:bodyPr/>
          <a:lstStyle>
            <a:lvl1pPr>
              <a:defRPr/>
            </a:lvl1pPr>
          </a:lstStyle>
          <a:p>
            <a:r>
              <a:rPr lang="de-DE" altLang="de-DE">
                <a:solidFill>
                  <a:srgbClr val="717171"/>
                </a:solidFill>
              </a:rPr>
              <a:t>Seite </a:t>
            </a:r>
            <a:fld id="{5CB951DF-ED8E-4089-A9DA-7345A305D40B}"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154904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2349500"/>
            <a:ext cx="3954463" cy="36417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2349500"/>
            <a:ext cx="3954462" cy="36417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6" name="Foliennummernplatzhalter 5"/>
          <p:cNvSpPr>
            <a:spLocks noGrp="1"/>
          </p:cNvSpPr>
          <p:nvPr>
            <p:ph type="sldNum" sz="quarter" idx="11"/>
          </p:nvPr>
        </p:nvSpPr>
        <p:spPr/>
        <p:txBody>
          <a:bodyPr/>
          <a:lstStyle>
            <a:lvl1pPr>
              <a:defRPr/>
            </a:lvl1pPr>
          </a:lstStyle>
          <a:p>
            <a:r>
              <a:rPr lang="de-DE" altLang="de-DE">
                <a:solidFill>
                  <a:srgbClr val="717171"/>
                </a:solidFill>
              </a:rPr>
              <a:t>Seite </a:t>
            </a:r>
            <a:fld id="{6E2C970D-16CD-4A55-A5F7-948425C3807E}"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150781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8" name="Foliennummernplatzhalter 7"/>
          <p:cNvSpPr>
            <a:spLocks noGrp="1"/>
          </p:cNvSpPr>
          <p:nvPr>
            <p:ph type="sldNum" sz="quarter" idx="11"/>
          </p:nvPr>
        </p:nvSpPr>
        <p:spPr/>
        <p:txBody>
          <a:bodyPr/>
          <a:lstStyle>
            <a:lvl1pPr>
              <a:defRPr/>
            </a:lvl1pPr>
          </a:lstStyle>
          <a:p>
            <a:r>
              <a:rPr lang="de-DE" altLang="de-DE">
                <a:solidFill>
                  <a:srgbClr val="717171"/>
                </a:solidFill>
              </a:rPr>
              <a:t>Seite </a:t>
            </a:r>
            <a:fld id="{665AC846-D613-4D6B-8BB1-FC9017523B17}"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10450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4" name="Foliennummernplatzhalter 3"/>
          <p:cNvSpPr>
            <a:spLocks noGrp="1"/>
          </p:cNvSpPr>
          <p:nvPr>
            <p:ph type="sldNum" sz="quarter" idx="11"/>
          </p:nvPr>
        </p:nvSpPr>
        <p:spPr/>
        <p:txBody>
          <a:bodyPr/>
          <a:lstStyle>
            <a:lvl1pPr>
              <a:defRPr/>
            </a:lvl1pPr>
          </a:lstStyle>
          <a:p>
            <a:r>
              <a:rPr lang="de-DE" altLang="de-DE">
                <a:solidFill>
                  <a:srgbClr val="717171"/>
                </a:solidFill>
              </a:rPr>
              <a:t>Seite </a:t>
            </a:r>
            <a:fld id="{DBBB8E33-67E2-4B74-94B8-2A23D5EC5C01}"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41110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3" name="Foliennummernplatzhalter 2"/>
          <p:cNvSpPr>
            <a:spLocks noGrp="1"/>
          </p:cNvSpPr>
          <p:nvPr>
            <p:ph type="sldNum" sz="quarter" idx="11"/>
          </p:nvPr>
        </p:nvSpPr>
        <p:spPr/>
        <p:txBody>
          <a:bodyPr/>
          <a:lstStyle>
            <a:lvl1pPr>
              <a:defRPr/>
            </a:lvl1pPr>
          </a:lstStyle>
          <a:p>
            <a:r>
              <a:rPr lang="de-DE" altLang="de-DE">
                <a:solidFill>
                  <a:srgbClr val="717171"/>
                </a:solidFill>
              </a:rPr>
              <a:t>Seite </a:t>
            </a:r>
            <a:fld id="{22F44BD1-53FC-4D06-9C0B-1A01DCDE23E8}"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104752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6" name="Foliennummernplatzhalter 5"/>
          <p:cNvSpPr>
            <a:spLocks noGrp="1"/>
          </p:cNvSpPr>
          <p:nvPr>
            <p:ph type="sldNum" sz="quarter" idx="11"/>
          </p:nvPr>
        </p:nvSpPr>
        <p:spPr/>
        <p:txBody>
          <a:bodyPr/>
          <a:lstStyle>
            <a:lvl1pPr>
              <a:defRPr/>
            </a:lvl1pPr>
          </a:lstStyle>
          <a:p>
            <a:r>
              <a:rPr lang="de-DE" altLang="de-DE">
                <a:solidFill>
                  <a:srgbClr val="717171"/>
                </a:solidFill>
              </a:rPr>
              <a:t>Seite </a:t>
            </a:r>
            <a:fld id="{9E6866A3-ADC3-4B94-A033-4AA0E3FC7ADE}"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215330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ußzeilenplatzhalter 4"/>
          <p:cNvSpPr>
            <a:spLocks noGrp="1"/>
          </p:cNvSpPr>
          <p:nvPr>
            <p:ph type="ftr" sz="quarter" idx="10"/>
          </p:nvPr>
        </p:nvSpPr>
        <p:spPr/>
        <p:txBody>
          <a:bodyPr/>
          <a:lstStyle>
            <a:lvl1pPr>
              <a:defRPr/>
            </a:lvl1pPr>
          </a:lstStyle>
          <a:p>
            <a:r>
              <a:rPr lang="en-US" altLang="de-DE">
                <a:solidFill>
                  <a:srgbClr val="717171"/>
                </a:solidFill>
              </a:rPr>
              <a:t>Competence to act professionally | S. Wolf | Summer School 2021</a:t>
            </a:r>
            <a:endParaRPr lang="de-DE" altLang="de-DE" b="0">
              <a:solidFill>
                <a:srgbClr val="717171"/>
              </a:solidFill>
            </a:endParaRPr>
          </a:p>
        </p:txBody>
      </p:sp>
      <p:sp>
        <p:nvSpPr>
          <p:cNvPr id="6" name="Foliennummernplatzhalter 5"/>
          <p:cNvSpPr>
            <a:spLocks noGrp="1"/>
          </p:cNvSpPr>
          <p:nvPr>
            <p:ph type="sldNum" sz="quarter" idx="11"/>
          </p:nvPr>
        </p:nvSpPr>
        <p:spPr/>
        <p:txBody>
          <a:bodyPr/>
          <a:lstStyle>
            <a:lvl1pPr>
              <a:defRPr/>
            </a:lvl1pPr>
          </a:lstStyle>
          <a:p>
            <a:r>
              <a:rPr lang="de-DE" altLang="de-DE">
                <a:solidFill>
                  <a:srgbClr val="717171"/>
                </a:solidFill>
              </a:rPr>
              <a:t>Seite </a:t>
            </a:r>
            <a:fld id="{009E7480-52A6-4B1D-A808-2BF0E2594493}" type="slidenum">
              <a:rPr lang="de-DE" altLang="de-DE">
                <a:solidFill>
                  <a:srgbClr val="717171"/>
                </a:solidFill>
              </a:rPr>
              <a:pPr/>
              <a:t>‹Nr.›</a:t>
            </a:fld>
            <a:endParaRPr lang="de-DE" altLang="de-DE">
              <a:solidFill>
                <a:srgbClr val="717171"/>
              </a:solidFill>
            </a:endParaRPr>
          </a:p>
        </p:txBody>
      </p:sp>
    </p:spTree>
    <p:extLst>
      <p:ext uri="{BB962C8B-B14F-4D97-AF65-F5344CB8AC3E}">
        <p14:creationId xmlns:p14="http://schemas.microsoft.com/office/powerpoint/2010/main" val="333707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539750" y="1717675"/>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Titel durch Klicken hinzufügen</a:t>
            </a:r>
          </a:p>
        </p:txBody>
      </p:sp>
      <p:sp>
        <p:nvSpPr>
          <p:cNvPr id="1027" name="Rectangle 3"/>
          <p:cNvSpPr>
            <a:spLocks noGrp="1" noChangeArrowheads="1"/>
          </p:cNvSpPr>
          <p:nvPr>
            <p:ph type="body" idx="1"/>
            <p:custDataLst>
              <p:tags r:id="rId14"/>
            </p:custDataLst>
          </p:nvPr>
        </p:nvSpPr>
        <p:spPr bwMode="auto">
          <a:xfrm>
            <a:off x="539750" y="2349500"/>
            <a:ext cx="8061325"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Text durck Klicken hinzufügen</a:t>
            </a:r>
          </a:p>
          <a:p>
            <a:pPr lvl="1"/>
            <a:r>
              <a:rPr lang="de-DE" altLang="de-DE"/>
              <a:t>Xxx</a:t>
            </a:r>
          </a:p>
        </p:txBody>
      </p:sp>
      <p:pic>
        <p:nvPicPr>
          <p:cNvPr id="1031" name="Picture 7" descr="TU_Logo_lang_RGB_rot_PPT-2"/>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3"/>
          <p:cNvSpPr>
            <a:spLocks noGrp="1" noChangeArrowheads="1"/>
          </p:cNvSpPr>
          <p:nvPr>
            <p:ph type="ftr" sz="quarter" idx="3"/>
            <p:custDataLst>
              <p:tags r:id="rId16"/>
            </p:custDataLst>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pPr fontAlgn="base">
              <a:spcBef>
                <a:spcPct val="0"/>
              </a:spcBef>
              <a:spcAft>
                <a:spcPct val="0"/>
              </a:spcAft>
            </a:pPr>
            <a:r>
              <a:rPr lang="en-US" altLang="de-DE">
                <a:solidFill>
                  <a:srgbClr val="717171"/>
                </a:solidFill>
              </a:rPr>
              <a:t>Competence to act professionally | S. Wolf | Summer School 2021</a:t>
            </a:r>
            <a:endParaRPr lang="de-DE" altLang="de-DE" b="0" dirty="0">
              <a:solidFill>
                <a:srgbClr val="717171"/>
              </a:solidFill>
            </a:endParaRPr>
          </a:p>
        </p:txBody>
      </p:sp>
      <p:sp>
        <p:nvSpPr>
          <p:cNvPr id="1038" name="Rectangle 14"/>
          <p:cNvSpPr>
            <a:spLocks noGrp="1" noChangeArrowheads="1"/>
          </p:cNvSpPr>
          <p:nvPr>
            <p:ph type="sldNum" sz="quarter" idx="4"/>
            <p:custDataLst>
              <p:tags r:id="rId17"/>
            </p:custDataLst>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pPr fontAlgn="base">
              <a:spcBef>
                <a:spcPct val="0"/>
              </a:spcBef>
              <a:spcAft>
                <a:spcPct val="0"/>
              </a:spcAft>
            </a:pPr>
            <a:r>
              <a:rPr lang="de-DE" altLang="de-DE">
                <a:solidFill>
                  <a:srgbClr val="717171"/>
                </a:solidFill>
              </a:rPr>
              <a:t>Seite </a:t>
            </a:r>
            <a:fld id="{3AA3D065-281A-4F4F-A845-510F12A7072D}" type="slidenum">
              <a:rPr lang="de-DE" altLang="de-DE">
                <a:solidFill>
                  <a:srgbClr val="717171"/>
                </a:solidFill>
              </a:rPr>
              <a:pPr fontAlgn="base">
                <a:spcBef>
                  <a:spcPct val="0"/>
                </a:spcBef>
                <a:spcAft>
                  <a:spcPct val="0"/>
                </a:spcAft>
              </a:pPr>
              <a:t>‹Nr.›</a:t>
            </a:fld>
            <a:endParaRPr lang="de-DE" altLang="de-DE">
              <a:solidFill>
                <a:srgbClr val="717171"/>
              </a:solidFill>
            </a:endParaRPr>
          </a:p>
        </p:txBody>
      </p:sp>
      <p:graphicFrame>
        <p:nvGraphicFramePr>
          <p:cNvPr id="1042" name="Rectangle 18" hidden="1"/>
          <p:cNvGraphicFramePr>
            <a:graphicFrameLocks/>
          </p:cNvGraphicFramePr>
          <p:nvPr>
            <p:custDataLst>
              <p:tags r:id="rId18"/>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r:id="rId20" imgW="0" imgH="0" progId="TCLayout.ActiveDocument.1">
                  <p:embed/>
                </p:oleObj>
              </mc:Choice>
              <mc:Fallback>
                <p:oleObj r:id="rId20"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47" name="Picture 23" descr="TU_130227_PPT_Bild-Aussicht_Streife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539750"/>
            <a:ext cx="69500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3819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26014" y="1925428"/>
            <a:ext cx="8061325" cy="743280"/>
          </a:xfrm>
        </p:spPr>
        <p:txBody>
          <a:bodyPr/>
          <a:lstStyle/>
          <a:p>
            <a:pPr algn="ctr"/>
            <a:r>
              <a:rPr lang="en-US" dirty="0"/>
              <a:t>How can we think together about successful professional education and training?</a:t>
            </a:r>
            <a:endParaRPr lang="en-GB" dirty="0"/>
          </a:p>
        </p:txBody>
      </p:sp>
      <p:sp>
        <p:nvSpPr>
          <p:cNvPr id="5" name="Untertitel 4"/>
          <p:cNvSpPr>
            <a:spLocks noGrp="1"/>
          </p:cNvSpPr>
          <p:nvPr>
            <p:ph type="subTitle" idx="1"/>
          </p:nvPr>
        </p:nvSpPr>
        <p:spPr>
          <a:xfrm>
            <a:off x="539750" y="5260684"/>
            <a:ext cx="7911523" cy="816698"/>
          </a:xfrm>
        </p:spPr>
        <p:txBody>
          <a:bodyPr/>
          <a:lstStyle/>
          <a:p>
            <a:r>
              <a:rPr lang="en-GB" dirty="0"/>
              <a:t>PD Dr. Stefan Wolf | s.wolf@tu-berlin.de | </a:t>
            </a:r>
          </a:p>
          <a:p>
            <a:r>
              <a:rPr lang="en-GB" dirty="0"/>
              <a:t>Alumni-Seminar: </a:t>
            </a:r>
            <a:r>
              <a:rPr lang="en-US" dirty="0"/>
              <a:t>“Initial and Continuing Vocational Education and Training Worldwide (</a:t>
            </a:r>
            <a:r>
              <a:rPr lang="en-US" dirty="0" err="1"/>
              <a:t>ProETIT</a:t>
            </a:r>
            <a:r>
              <a:rPr lang="en-US" dirty="0"/>
              <a:t>)” | 12</a:t>
            </a:r>
            <a:r>
              <a:rPr lang="en-US" baseline="30000" dirty="0"/>
              <a:t>th</a:t>
            </a:r>
            <a:r>
              <a:rPr lang="en-US" dirty="0"/>
              <a:t> Sep. to  16</a:t>
            </a:r>
            <a:r>
              <a:rPr lang="en-US" baseline="30000" dirty="0"/>
              <a:t>th</a:t>
            </a:r>
            <a:r>
              <a:rPr lang="en-US" dirty="0"/>
              <a:t> Sep. 2022 at TU Berlin</a:t>
            </a:r>
            <a:endParaRPr lang="en-GB" dirty="0"/>
          </a:p>
        </p:txBody>
      </p:sp>
    </p:spTree>
    <p:extLst>
      <p:ext uri="{BB962C8B-B14F-4D97-AF65-F5344CB8AC3E}">
        <p14:creationId xmlns:p14="http://schemas.microsoft.com/office/powerpoint/2010/main" val="425863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740115"/>
            <a:ext cx="8061325" cy="358560"/>
          </a:xfrm>
        </p:spPr>
        <p:txBody>
          <a:bodyPr/>
          <a:lstStyle/>
          <a:p>
            <a:r>
              <a:rPr lang="en-GB" dirty="0"/>
              <a:t>Vocational action competence</a:t>
            </a:r>
          </a:p>
        </p:txBody>
      </p:sp>
      <p:sp>
        <p:nvSpPr>
          <p:cNvPr id="3" name="Inhaltsplatzhalter 2"/>
          <p:cNvSpPr>
            <a:spLocks noGrp="1"/>
          </p:cNvSpPr>
          <p:nvPr>
            <p:ph idx="1"/>
          </p:nvPr>
        </p:nvSpPr>
        <p:spPr/>
        <p:txBody>
          <a:bodyPr/>
          <a:lstStyle/>
          <a:p>
            <a:pPr>
              <a:buFont typeface="Arial" panose="020B0604020202020204" pitchFamily="34" charset="0"/>
              <a:buChar char="•"/>
            </a:pPr>
            <a:r>
              <a:rPr lang="en-GB" dirty="0"/>
              <a:t>Foundation of the German understanding (</a:t>
            </a:r>
            <a:r>
              <a:rPr lang="en-GB" dirty="0">
                <a:sym typeface="Wingdings" panose="05000000000000000000" pitchFamily="2" charset="2"/>
              </a:rPr>
              <a:t> </a:t>
            </a:r>
            <a:r>
              <a:rPr lang="en-GB" dirty="0" err="1"/>
              <a:t>Bildung</a:t>
            </a:r>
            <a:r>
              <a:rPr lang="en-GB" dirty="0"/>
              <a:t>): Competence is a inner disposition of the human being, not only means to skill acquisition</a:t>
            </a:r>
          </a:p>
          <a:p>
            <a:pPr>
              <a:buFont typeface="Arial" panose="020B0604020202020204" pitchFamily="34" charset="0"/>
              <a:buChar char="•"/>
            </a:pPr>
            <a:endParaRPr lang="en-GB" dirty="0"/>
          </a:p>
          <a:p>
            <a:pPr>
              <a:buFont typeface="Arial" panose="020B0604020202020204" pitchFamily="34" charset="0"/>
              <a:buChar char="•"/>
            </a:pPr>
            <a:r>
              <a:rPr lang="en-GB" dirty="0"/>
              <a:t>It is a main goal of German</a:t>
            </a:r>
            <a:br>
              <a:rPr lang="en-GB" dirty="0"/>
            </a:br>
            <a:r>
              <a:rPr lang="en-GB" dirty="0"/>
              <a:t>Dual VET and </a:t>
            </a:r>
            <a:br>
              <a:rPr lang="en-GB" dirty="0"/>
            </a:br>
            <a:r>
              <a:rPr lang="en-GB" dirty="0"/>
              <a:t>also a requirement of </a:t>
            </a:r>
            <a:br>
              <a:rPr lang="en-GB" dirty="0"/>
            </a:br>
            <a:r>
              <a:rPr lang="en-GB" dirty="0"/>
              <a:t>modern production</a:t>
            </a:r>
          </a:p>
        </p:txBody>
      </p:sp>
      <p:pic>
        <p:nvPicPr>
          <p:cNvPr id="6" name="Grafik 5"/>
          <p:cNvPicPr>
            <a:picLocks noChangeAspect="1"/>
          </p:cNvPicPr>
          <p:nvPr/>
        </p:nvPicPr>
        <p:blipFill>
          <a:blip r:embed="rId2"/>
          <a:stretch>
            <a:fillRect/>
          </a:stretch>
        </p:blipFill>
        <p:spPr>
          <a:xfrm>
            <a:off x="3052167" y="2954502"/>
            <a:ext cx="6091833" cy="3287548"/>
          </a:xfrm>
          <a:prstGeom prst="rect">
            <a:avLst/>
          </a:prstGeom>
          <a:ln>
            <a:solidFill>
              <a:schemeClr val="bg1">
                <a:lumMod val="75000"/>
              </a:schemeClr>
            </a:solidFill>
          </a:ln>
        </p:spPr>
      </p:pic>
      <p:sp>
        <p:nvSpPr>
          <p:cNvPr id="8" name="Textfeld 7">
            <a:extLst>
              <a:ext uri="{FF2B5EF4-FFF2-40B4-BE49-F238E27FC236}">
                <a16:creationId xmlns:a16="http://schemas.microsoft.com/office/drawing/2014/main" id="{3102778F-C50C-D1DE-4841-A59495B09835}"/>
              </a:ext>
            </a:extLst>
          </p:cNvPr>
          <p:cNvSpPr txBox="1"/>
          <p:nvPr/>
        </p:nvSpPr>
        <p:spPr>
          <a:xfrm>
            <a:off x="175523" y="115371"/>
            <a:ext cx="8789773" cy="369332"/>
          </a:xfrm>
          <a:prstGeom prst="rect">
            <a:avLst/>
          </a:prstGeom>
          <a:noFill/>
        </p:spPr>
        <p:txBody>
          <a:bodyPr wrap="square">
            <a:spAutoFit/>
          </a:bodyPr>
          <a:lstStyle/>
          <a:p>
            <a:r>
              <a:rPr lang="en-US" i="1" dirty="0">
                <a:solidFill>
                  <a:schemeClr val="tx2"/>
                </a:solidFill>
              </a:rPr>
              <a:t>Innovative approaches to modern professional training – Insights from Germany</a:t>
            </a:r>
          </a:p>
        </p:txBody>
      </p:sp>
      <p:sp>
        <p:nvSpPr>
          <p:cNvPr id="9" name="Fußzeilenplatzhalter 3">
            <a:extLst>
              <a:ext uri="{FF2B5EF4-FFF2-40B4-BE49-F238E27FC236}">
                <a16:creationId xmlns:a16="http://schemas.microsoft.com/office/drawing/2014/main" id="{199CB8FB-CE15-4574-4138-64E83B42C0DD}"/>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0" name="Foliennummernplatzhalter 4">
            <a:extLst>
              <a:ext uri="{FF2B5EF4-FFF2-40B4-BE49-F238E27FC236}">
                <a16:creationId xmlns:a16="http://schemas.microsoft.com/office/drawing/2014/main" id="{CFD81AA9-3322-EDF7-7E75-305D2AC41641}"/>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10</a:t>
            </a:fld>
            <a:endParaRPr lang="de-DE" altLang="de-DE" dirty="0">
              <a:solidFill>
                <a:srgbClr val="717171"/>
              </a:solidFill>
            </a:endParaRPr>
          </a:p>
        </p:txBody>
      </p:sp>
    </p:spTree>
    <p:extLst>
      <p:ext uri="{BB962C8B-B14F-4D97-AF65-F5344CB8AC3E}">
        <p14:creationId xmlns:p14="http://schemas.microsoft.com/office/powerpoint/2010/main" val="243160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382071"/>
            <a:ext cx="8061325" cy="381000"/>
          </a:xfrm>
        </p:spPr>
        <p:txBody>
          <a:bodyPr/>
          <a:lstStyle/>
          <a:p>
            <a:r>
              <a:rPr lang="en-GB" dirty="0"/>
              <a:t>How to implement?</a:t>
            </a:r>
          </a:p>
        </p:txBody>
      </p:sp>
      <p:sp>
        <p:nvSpPr>
          <p:cNvPr id="3" name="Inhaltsplatzhalter 2"/>
          <p:cNvSpPr>
            <a:spLocks noGrp="1"/>
          </p:cNvSpPr>
          <p:nvPr>
            <p:ph sz="half" idx="1"/>
          </p:nvPr>
        </p:nvSpPr>
        <p:spPr>
          <a:xfrm>
            <a:off x="122564" y="2257855"/>
            <a:ext cx="4301155" cy="731451"/>
          </a:xfrm>
        </p:spPr>
        <p:txBody>
          <a:bodyPr/>
          <a:lstStyle/>
          <a:p>
            <a:pPr marL="0" indent="0" algn="ctr"/>
            <a:r>
              <a:rPr lang="en-GB" sz="2000" dirty="0"/>
              <a:t>Complete action method as a core issue</a:t>
            </a:r>
          </a:p>
          <a:p>
            <a:pPr marL="0" indent="0" algn="ctr"/>
            <a:endParaRPr lang="en-GB" sz="2000" dirty="0"/>
          </a:p>
          <a:p>
            <a:pPr marL="0" indent="0" algn="ctr"/>
            <a:r>
              <a:rPr lang="en-GB" sz="2000" dirty="0"/>
              <a:t> </a:t>
            </a:r>
          </a:p>
          <a:p>
            <a:pPr marL="0" indent="0" algn="ctr"/>
            <a:endParaRPr lang="en-GB" sz="2000" dirty="0"/>
          </a:p>
        </p:txBody>
      </p:sp>
      <p:sp>
        <p:nvSpPr>
          <p:cNvPr id="4" name="Inhaltsplatzhalter 3">
            <a:extLst>
              <a:ext uri="{FF2B5EF4-FFF2-40B4-BE49-F238E27FC236}">
                <a16:creationId xmlns:a16="http://schemas.microsoft.com/office/drawing/2014/main" id="{0F8FFA65-8EEC-172B-ED8F-E24D3C68A407}"/>
              </a:ext>
            </a:extLst>
          </p:cNvPr>
          <p:cNvSpPr>
            <a:spLocks noGrp="1"/>
          </p:cNvSpPr>
          <p:nvPr>
            <p:ph sz="half" idx="2"/>
          </p:nvPr>
        </p:nvSpPr>
        <p:spPr>
          <a:xfrm>
            <a:off x="4939064" y="2196071"/>
            <a:ext cx="3954462" cy="855019"/>
          </a:xfrm>
        </p:spPr>
        <p:txBody>
          <a:bodyPr/>
          <a:lstStyle/>
          <a:p>
            <a:pPr marL="0" indent="0" algn="ctr"/>
            <a:r>
              <a:rPr lang="en-GB" sz="2000" dirty="0"/>
              <a:t>Learn- and Work assignments as a didactical mean to support competence development</a:t>
            </a:r>
          </a:p>
          <a:p>
            <a:endParaRPr lang="de-DE" sz="2000" dirty="0"/>
          </a:p>
        </p:txBody>
      </p:sp>
      <p:pic>
        <p:nvPicPr>
          <p:cNvPr id="6" name="Grafik 5"/>
          <p:cNvPicPr>
            <a:picLocks noChangeAspect="1"/>
          </p:cNvPicPr>
          <p:nvPr/>
        </p:nvPicPr>
        <p:blipFill>
          <a:blip r:embed="rId2"/>
          <a:stretch>
            <a:fillRect/>
          </a:stretch>
        </p:blipFill>
        <p:spPr>
          <a:xfrm>
            <a:off x="0" y="3236781"/>
            <a:ext cx="4825485" cy="2682445"/>
          </a:xfrm>
          <a:prstGeom prst="rect">
            <a:avLst/>
          </a:prstGeom>
          <a:ln w="6350">
            <a:solidFill>
              <a:schemeClr val="accent1">
                <a:lumMod val="20000"/>
                <a:lumOff val="80000"/>
              </a:schemeClr>
            </a:solidFill>
          </a:ln>
        </p:spPr>
      </p:pic>
      <p:pic>
        <p:nvPicPr>
          <p:cNvPr id="7" name="Grafik 6"/>
          <p:cNvPicPr>
            <a:picLocks noChangeAspect="1"/>
          </p:cNvPicPr>
          <p:nvPr/>
        </p:nvPicPr>
        <p:blipFill>
          <a:blip r:embed="rId3"/>
          <a:stretch>
            <a:fillRect/>
          </a:stretch>
        </p:blipFill>
        <p:spPr>
          <a:xfrm>
            <a:off x="4939064" y="3236781"/>
            <a:ext cx="4187593" cy="2910277"/>
          </a:xfrm>
          <a:prstGeom prst="rect">
            <a:avLst/>
          </a:prstGeom>
          <a:ln w="6350">
            <a:solidFill>
              <a:schemeClr val="accent1">
                <a:lumMod val="20000"/>
                <a:lumOff val="80000"/>
              </a:schemeClr>
            </a:solidFill>
          </a:ln>
        </p:spPr>
      </p:pic>
      <p:sp>
        <p:nvSpPr>
          <p:cNvPr id="9" name="Textfeld 8">
            <a:extLst>
              <a:ext uri="{FF2B5EF4-FFF2-40B4-BE49-F238E27FC236}">
                <a16:creationId xmlns:a16="http://schemas.microsoft.com/office/drawing/2014/main" id="{34F1A1D6-4032-729F-E6A3-B6920FA58EA5}"/>
              </a:ext>
            </a:extLst>
          </p:cNvPr>
          <p:cNvSpPr txBox="1"/>
          <p:nvPr/>
        </p:nvSpPr>
        <p:spPr>
          <a:xfrm>
            <a:off x="175523" y="115371"/>
            <a:ext cx="8789773" cy="369332"/>
          </a:xfrm>
          <a:prstGeom prst="rect">
            <a:avLst/>
          </a:prstGeom>
          <a:noFill/>
        </p:spPr>
        <p:txBody>
          <a:bodyPr wrap="square">
            <a:spAutoFit/>
          </a:bodyPr>
          <a:lstStyle/>
          <a:p>
            <a:r>
              <a:rPr lang="en-US" i="1" dirty="0">
                <a:solidFill>
                  <a:schemeClr val="tx2"/>
                </a:solidFill>
              </a:rPr>
              <a:t>Innovative approaches to modern professional training – Insights from Germany</a:t>
            </a:r>
          </a:p>
        </p:txBody>
      </p:sp>
      <p:sp>
        <p:nvSpPr>
          <p:cNvPr id="11" name="Fußzeilenplatzhalter 3">
            <a:extLst>
              <a:ext uri="{FF2B5EF4-FFF2-40B4-BE49-F238E27FC236}">
                <a16:creationId xmlns:a16="http://schemas.microsoft.com/office/drawing/2014/main" id="{2019DF0D-7980-37EE-2E2C-8A3839B75592}"/>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2" name="Foliennummernplatzhalter 4">
            <a:extLst>
              <a:ext uri="{FF2B5EF4-FFF2-40B4-BE49-F238E27FC236}">
                <a16:creationId xmlns:a16="http://schemas.microsoft.com/office/drawing/2014/main" id="{EF5C8DC0-B26D-2696-D746-A58165887E05}"/>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11</a:t>
            </a:fld>
            <a:endParaRPr lang="de-DE" altLang="de-DE" dirty="0">
              <a:solidFill>
                <a:srgbClr val="717171"/>
              </a:solidFill>
            </a:endParaRPr>
          </a:p>
        </p:txBody>
      </p:sp>
    </p:spTree>
    <p:extLst>
      <p:ext uri="{BB962C8B-B14F-4D97-AF65-F5344CB8AC3E}">
        <p14:creationId xmlns:p14="http://schemas.microsoft.com/office/powerpoint/2010/main" val="270650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And to continue at the workplace</a:t>
            </a:r>
          </a:p>
        </p:txBody>
      </p:sp>
      <p:sp>
        <p:nvSpPr>
          <p:cNvPr id="3" name="Inhaltsplatzhalter 2"/>
          <p:cNvSpPr>
            <a:spLocks noGrp="1"/>
          </p:cNvSpPr>
          <p:nvPr>
            <p:ph sz="half" idx="1"/>
          </p:nvPr>
        </p:nvSpPr>
        <p:spPr>
          <a:xfrm>
            <a:off x="183701" y="2352310"/>
            <a:ext cx="4355931" cy="3641725"/>
          </a:xfrm>
          <a:ln>
            <a:solidFill>
              <a:schemeClr val="bg1">
                <a:lumMod val="85000"/>
              </a:schemeClr>
            </a:solidFill>
          </a:ln>
        </p:spPr>
        <p:txBody>
          <a:bodyPr/>
          <a:lstStyle/>
          <a:p>
            <a:pPr>
              <a:buFont typeface="Arial" panose="020B0604020202020204" pitchFamily="34" charset="0"/>
              <a:buChar char="•"/>
            </a:pPr>
            <a:r>
              <a:rPr lang="en-GB" dirty="0"/>
              <a:t>By means of problem-solving learning at the workplace – in the work process</a:t>
            </a:r>
          </a:p>
          <a:p>
            <a:pPr>
              <a:buFont typeface="Arial" panose="020B0604020202020204" pitchFamily="34" charset="0"/>
              <a:buChar char="•"/>
            </a:pPr>
            <a:endParaRPr lang="en-GB" dirty="0"/>
          </a:p>
        </p:txBody>
      </p:sp>
      <p:sp>
        <p:nvSpPr>
          <p:cNvPr id="11" name="Inhaltsplatzhalter 10"/>
          <p:cNvSpPr>
            <a:spLocks noGrp="1"/>
          </p:cNvSpPr>
          <p:nvPr>
            <p:ph sz="half" idx="2"/>
          </p:nvPr>
        </p:nvSpPr>
        <p:spPr>
          <a:xfrm>
            <a:off x="4765062" y="2349500"/>
            <a:ext cx="3954462" cy="3641725"/>
          </a:xfrm>
          <a:ln>
            <a:solidFill>
              <a:schemeClr val="bg1">
                <a:lumMod val="85000"/>
              </a:schemeClr>
            </a:solidFill>
          </a:ln>
        </p:spPr>
        <p:txBody>
          <a:bodyPr/>
          <a:lstStyle/>
          <a:p>
            <a:pPr>
              <a:buFont typeface="Arial" panose="020B0604020202020204" pitchFamily="34" charset="0"/>
              <a:buChar char="•"/>
            </a:pPr>
            <a:r>
              <a:rPr lang="en-GB" dirty="0"/>
              <a:t>Agile learning at the workplace</a:t>
            </a:r>
          </a:p>
          <a:p>
            <a:endParaRPr lang="en-GB" dirty="0"/>
          </a:p>
        </p:txBody>
      </p:sp>
      <p:pic>
        <p:nvPicPr>
          <p:cNvPr id="6" name="Grafik 5"/>
          <p:cNvPicPr>
            <a:picLocks noChangeAspect="1"/>
          </p:cNvPicPr>
          <p:nvPr/>
        </p:nvPicPr>
        <p:blipFill>
          <a:blip r:embed="rId2"/>
          <a:stretch>
            <a:fillRect/>
          </a:stretch>
        </p:blipFill>
        <p:spPr>
          <a:xfrm>
            <a:off x="122362" y="2983881"/>
            <a:ext cx="4493041" cy="2364001"/>
          </a:xfrm>
          <a:prstGeom prst="rect">
            <a:avLst/>
          </a:prstGeom>
        </p:spPr>
      </p:pic>
      <p:grpSp>
        <p:nvGrpSpPr>
          <p:cNvPr id="10" name="Gruppieren 9"/>
          <p:cNvGrpSpPr/>
          <p:nvPr/>
        </p:nvGrpSpPr>
        <p:grpSpPr>
          <a:xfrm>
            <a:off x="4765062" y="2983881"/>
            <a:ext cx="4042004" cy="3290713"/>
            <a:chOff x="4883511" y="3379601"/>
            <a:chExt cx="4042004" cy="3290713"/>
          </a:xfrm>
        </p:grpSpPr>
        <p:pic>
          <p:nvPicPr>
            <p:cNvPr id="7" name="Grafik 6"/>
            <p:cNvPicPr>
              <a:picLocks noChangeAspect="1"/>
            </p:cNvPicPr>
            <p:nvPr/>
          </p:nvPicPr>
          <p:blipFill>
            <a:blip r:embed="rId3"/>
            <a:stretch>
              <a:fillRect/>
            </a:stretch>
          </p:blipFill>
          <p:spPr>
            <a:xfrm>
              <a:off x="4883511" y="3379601"/>
              <a:ext cx="4042004" cy="1868153"/>
            </a:xfrm>
            <a:prstGeom prst="rect">
              <a:avLst/>
            </a:prstGeom>
          </p:spPr>
        </p:pic>
        <p:pic>
          <p:nvPicPr>
            <p:cNvPr id="9" name="Grafik 8"/>
            <p:cNvPicPr>
              <a:picLocks noChangeAspect="1"/>
            </p:cNvPicPr>
            <p:nvPr/>
          </p:nvPicPr>
          <p:blipFill>
            <a:blip r:embed="rId4"/>
            <a:stretch>
              <a:fillRect/>
            </a:stretch>
          </p:blipFill>
          <p:spPr>
            <a:xfrm>
              <a:off x="4996333" y="5247754"/>
              <a:ext cx="3691981" cy="1422560"/>
            </a:xfrm>
            <a:prstGeom prst="rect">
              <a:avLst/>
            </a:prstGeom>
          </p:spPr>
        </p:pic>
      </p:grpSp>
      <p:sp>
        <p:nvSpPr>
          <p:cNvPr id="4" name="Textfeld 3">
            <a:extLst>
              <a:ext uri="{FF2B5EF4-FFF2-40B4-BE49-F238E27FC236}">
                <a16:creationId xmlns:a16="http://schemas.microsoft.com/office/drawing/2014/main" id="{919BE4A2-8F4B-FBBC-7749-DEBCA7671504}"/>
              </a:ext>
            </a:extLst>
          </p:cNvPr>
          <p:cNvSpPr txBox="1"/>
          <p:nvPr/>
        </p:nvSpPr>
        <p:spPr>
          <a:xfrm>
            <a:off x="175523" y="115371"/>
            <a:ext cx="8789773" cy="369332"/>
          </a:xfrm>
          <a:prstGeom prst="rect">
            <a:avLst/>
          </a:prstGeom>
          <a:noFill/>
        </p:spPr>
        <p:txBody>
          <a:bodyPr wrap="square">
            <a:spAutoFit/>
          </a:bodyPr>
          <a:lstStyle/>
          <a:p>
            <a:r>
              <a:rPr lang="en-US" i="1" dirty="0">
                <a:solidFill>
                  <a:schemeClr val="tx2"/>
                </a:solidFill>
              </a:rPr>
              <a:t>Innovative approaches to modern professional training – Insights from Germany</a:t>
            </a:r>
          </a:p>
        </p:txBody>
      </p:sp>
      <p:sp>
        <p:nvSpPr>
          <p:cNvPr id="13" name="Fußzeilenplatzhalter 3">
            <a:extLst>
              <a:ext uri="{FF2B5EF4-FFF2-40B4-BE49-F238E27FC236}">
                <a16:creationId xmlns:a16="http://schemas.microsoft.com/office/drawing/2014/main" id="{29E253BD-D19B-4B98-A9E6-C9B39519F6D1}"/>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4" name="Foliennummernplatzhalter 4">
            <a:extLst>
              <a:ext uri="{FF2B5EF4-FFF2-40B4-BE49-F238E27FC236}">
                <a16:creationId xmlns:a16="http://schemas.microsoft.com/office/drawing/2014/main" id="{2F214F90-7166-0E11-4446-5FE2EAF7813F}"/>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12</a:t>
            </a:fld>
            <a:endParaRPr lang="de-DE" altLang="de-DE" dirty="0">
              <a:solidFill>
                <a:srgbClr val="717171"/>
              </a:solidFill>
            </a:endParaRPr>
          </a:p>
        </p:txBody>
      </p:sp>
    </p:spTree>
    <p:extLst>
      <p:ext uri="{BB962C8B-B14F-4D97-AF65-F5344CB8AC3E}">
        <p14:creationId xmlns:p14="http://schemas.microsoft.com/office/powerpoint/2010/main" val="31296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494A262-F768-151F-ECAE-1EA7D1B2F5DF}"/>
              </a:ext>
            </a:extLst>
          </p:cNvPr>
          <p:cNvPicPr>
            <a:picLocks noChangeAspect="1"/>
          </p:cNvPicPr>
          <p:nvPr/>
        </p:nvPicPr>
        <p:blipFill>
          <a:blip r:embed="rId3"/>
          <a:stretch>
            <a:fillRect/>
          </a:stretch>
        </p:blipFill>
        <p:spPr>
          <a:xfrm>
            <a:off x="7137035" y="1326715"/>
            <a:ext cx="1465624" cy="732812"/>
          </a:xfrm>
          <a:prstGeom prst="rect">
            <a:avLst/>
          </a:prstGeom>
        </p:spPr>
      </p:pic>
      <p:sp>
        <p:nvSpPr>
          <p:cNvPr id="3" name="Inhaltsplatzhalter 2"/>
          <p:cNvSpPr>
            <a:spLocks noGrp="1"/>
          </p:cNvSpPr>
          <p:nvPr>
            <p:ph idx="1"/>
          </p:nvPr>
        </p:nvSpPr>
        <p:spPr>
          <a:xfrm>
            <a:off x="541334" y="2900851"/>
            <a:ext cx="8061325" cy="3641725"/>
          </a:xfrm>
        </p:spPr>
        <p:txBody>
          <a:bodyPr/>
          <a:lstStyle/>
          <a:p>
            <a:pPr>
              <a:buClr>
                <a:srgbClr val="C00000"/>
              </a:buClr>
              <a:buSzPct val="160000"/>
              <a:buFont typeface="Wingdings" panose="05000000000000000000" pitchFamily="2" charset="2"/>
              <a:buChar char="§"/>
            </a:pPr>
            <a:endParaRPr lang="en-GB" dirty="0"/>
          </a:p>
          <a:p>
            <a:pPr>
              <a:buClr>
                <a:srgbClr val="C00000"/>
              </a:buClr>
              <a:buSzPct val="160000"/>
              <a:buFont typeface="Wingdings" panose="05000000000000000000" pitchFamily="2" charset="2"/>
              <a:buChar char="§"/>
            </a:pPr>
            <a:r>
              <a:rPr lang="en-GB" sz="1200" dirty="0"/>
              <a:t>We approached these questions with a qualitative case study approach (</a:t>
            </a:r>
            <a:r>
              <a:rPr lang="en-GB" sz="1200" dirty="0" err="1"/>
              <a:t>Flyvbjerg</a:t>
            </a:r>
            <a:r>
              <a:rPr lang="en-GB" sz="1200" dirty="0"/>
              <a:t> 2011) and worked within an innovative theoretical framework of three pillars consist of concepts of comparative and international (vocational) education research</a:t>
            </a:r>
          </a:p>
          <a:p>
            <a:pPr marL="0" indent="0">
              <a:buClr>
                <a:srgbClr val="C00000"/>
              </a:buClr>
              <a:buSzPct val="160000"/>
            </a:pPr>
            <a:endParaRPr lang="en-GB" sz="1200" dirty="0"/>
          </a:p>
          <a:p>
            <a:pPr lvl="1">
              <a:buClr>
                <a:srgbClr val="C00000"/>
              </a:buClr>
              <a:buSzPct val="160000"/>
              <a:buFont typeface="Wingdings" panose="05000000000000000000" pitchFamily="2" charset="2"/>
              <a:buChar char="§"/>
            </a:pPr>
            <a:r>
              <a:rPr lang="en-GB" sz="1200" dirty="0"/>
              <a:t>The first pillar is the reception of </a:t>
            </a:r>
            <a:r>
              <a:rPr lang="en-GB" sz="1200" b="1" u="sng" dirty="0"/>
              <a:t>post-colonial critical research</a:t>
            </a:r>
            <a:r>
              <a:rPr lang="en-GB" sz="1200" b="1" dirty="0"/>
              <a:t> </a:t>
            </a:r>
            <a:r>
              <a:rPr lang="en-GB" sz="1200" dirty="0"/>
              <a:t>approaches (cf. Watson 1994; Rizvi 2007; </a:t>
            </a:r>
            <a:r>
              <a:rPr lang="en-GB" sz="1200" dirty="0" err="1"/>
              <a:t>Takayama</a:t>
            </a:r>
            <a:r>
              <a:rPr lang="en-GB" sz="1200" dirty="0"/>
              <a:t> et al. 2016; </a:t>
            </a:r>
            <a:r>
              <a:rPr lang="en-GB" sz="1200" dirty="0" err="1"/>
              <a:t>Tikly</a:t>
            </a:r>
            <a:r>
              <a:rPr lang="en-GB" sz="1200" dirty="0"/>
              <a:t> &amp; Bond 2013). </a:t>
            </a:r>
          </a:p>
          <a:p>
            <a:pPr lvl="1">
              <a:buClr>
                <a:srgbClr val="C00000"/>
              </a:buClr>
              <a:buSzPct val="160000"/>
              <a:buFont typeface="Wingdings" panose="05000000000000000000" pitchFamily="2" charset="2"/>
              <a:buChar char="§"/>
            </a:pPr>
            <a:endParaRPr lang="en-GB" sz="300" dirty="0"/>
          </a:p>
          <a:p>
            <a:pPr lvl="1">
              <a:buClr>
                <a:srgbClr val="C00000"/>
              </a:buClr>
              <a:buSzPct val="160000"/>
              <a:buFont typeface="Wingdings" panose="05000000000000000000" pitchFamily="2" charset="2"/>
              <a:buChar char="§"/>
            </a:pPr>
            <a:r>
              <a:rPr lang="en-GB" sz="1200" dirty="0"/>
              <a:t>The second pillar is the combination of two approaches, firstly the influential concept of "Policy Borrowing in Education" by D. Phillips et al., the so-called "Oxford models" of comparative educational science and secondly the considerations of "Education in Emergencies (cf. e.g. </a:t>
            </a:r>
            <a:r>
              <a:rPr lang="en-GB" sz="1200" dirty="0" err="1"/>
              <a:t>Rappleye</a:t>
            </a:r>
            <a:r>
              <a:rPr lang="en-GB" sz="1200" dirty="0"/>
              <a:t> &amp; Paulson 2007).</a:t>
            </a:r>
          </a:p>
          <a:p>
            <a:pPr lvl="1">
              <a:buClr>
                <a:srgbClr val="C00000"/>
              </a:buClr>
              <a:buSzPct val="160000"/>
              <a:buFont typeface="Wingdings" panose="05000000000000000000" pitchFamily="2" charset="2"/>
              <a:buChar char="§"/>
            </a:pPr>
            <a:endParaRPr lang="en-GB" sz="300" dirty="0"/>
          </a:p>
          <a:p>
            <a:pPr lvl="1">
              <a:buClr>
                <a:srgbClr val="C00000"/>
              </a:buClr>
              <a:buSzPct val="160000"/>
              <a:buFont typeface="Wingdings" panose="05000000000000000000" pitchFamily="2" charset="2"/>
              <a:buChar char="§"/>
            </a:pPr>
            <a:r>
              <a:rPr lang="en-GB" sz="1200" dirty="0"/>
              <a:t>The third pillar is a combination of approaches that are all based on the socio-historically and culturally grounded concepts of German comparative VET research (cf. e.g. Greinert 2017) with a specific focus on “</a:t>
            </a:r>
            <a:r>
              <a:rPr lang="en-GB" sz="1200" i="1" dirty="0" err="1"/>
              <a:t>Berufsbildung</a:t>
            </a:r>
            <a:r>
              <a:rPr lang="en-GB" sz="1200" i="1" dirty="0"/>
              <a:t> und </a:t>
            </a:r>
            <a:r>
              <a:rPr lang="en-GB" sz="1200" i="1" dirty="0" err="1"/>
              <a:t>Gewerbeförderung</a:t>
            </a:r>
            <a:r>
              <a:rPr lang="en-GB" sz="1200" dirty="0"/>
              <a:t>” Germany’s historical attempt</a:t>
            </a:r>
            <a:endParaRPr lang="en-GB" dirty="0"/>
          </a:p>
        </p:txBody>
      </p:sp>
      <p:sp>
        <p:nvSpPr>
          <p:cNvPr id="5" name="Titel 4"/>
          <p:cNvSpPr>
            <a:spLocks noGrp="1"/>
          </p:cNvSpPr>
          <p:nvPr>
            <p:ph type="title"/>
          </p:nvPr>
        </p:nvSpPr>
        <p:spPr>
          <a:xfrm>
            <a:off x="541337" y="2812168"/>
            <a:ext cx="8061325" cy="358560"/>
          </a:xfrm>
        </p:spPr>
        <p:txBody>
          <a:bodyPr/>
          <a:lstStyle/>
          <a:p>
            <a:r>
              <a:rPr lang="en-GB" dirty="0"/>
              <a:t>Our theoretical framework</a:t>
            </a:r>
          </a:p>
        </p:txBody>
      </p:sp>
      <p:sp>
        <p:nvSpPr>
          <p:cNvPr id="9" name="Textfeld 8">
            <a:extLst>
              <a:ext uri="{FF2B5EF4-FFF2-40B4-BE49-F238E27FC236}">
                <a16:creationId xmlns:a16="http://schemas.microsoft.com/office/drawing/2014/main" id="{4DA0F707-EF93-1F0A-4707-3AB7FF5A5AF1}"/>
              </a:ext>
            </a:extLst>
          </p:cNvPr>
          <p:cNvSpPr txBox="1"/>
          <p:nvPr/>
        </p:nvSpPr>
        <p:spPr>
          <a:xfrm>
            <a:off x="436605" y="148709"/>
            <a:ext cx="6252519" cy="369332"/>
          </a:xfrm>
          <a:prstGeom prst="rect">
            <a:avLst/>
          </a:prstGeom>
          <a:noFill/>
        </p:spPr>
        <p:txBody>
          <a:bodyPr wrap="square">
            <a:spAutoFit/>
          </a:bodyPr>
          <a:lstStyle/>
          <a:p>
            <a:r>
              <a:rPr lang="en-US" i="1" dirty="0">
                <a:solidFill>
                  <a:schemeClr val="tx2"/>
                </a:solidFill>
              </a:rPr>
              <a:t>TVET in fragile contexts – a new approach for Somalia</a:t>
            </a:r>
          </a:p>
        </p:txBody>
      </p:sp>
      <p:sp>
        <p:nvSpPr>
          <p:cNvPr id="11" name="Textfeld 10">
            <a:extLst>
              <a:ext uri="{FF2B5EF4-FFF2-40B4-BE49-F238E27FC236}">
                <a16:creationId xmlns:a16="http://schemas.microsoft.com/office/drawing/2014/main" id="{684CDC25-2A91-9309-C8F4-0525191F4C4B}"/>
              </a:ext>
            </a:extLst>
          </p:cNvPr>
          <p:cNvSpPr txBox="1"/>
          <p:nvPr/>
        </p:nvSpPr>
        <p:spPr>
          <a:xfrm>
            <a:off x="-1" y="1326715"/>
            <a:ext cx="8468497" cy="1169551"/>
          </a:xfrm>
          <a:prstGeom prst="rect">
            <a:avLst/>
          </a:prstGeom>
          <a:noFill/>
        </p:spPr>
        <p:txBody>
          <a:bodyPr wrap="square">
            <a:spAutoFit/>
          </a:bodyPr>
          <a:lstStyle/>
          <a:p>
            <a:pPr lvl="1">
              <a:buClr>
                <a:srgbClr val="C00000"/>
              </a:buClr>
              <a:buSzPct val="160000"/>
              <a:buFont typeface="Wingdings" panose="05000000000000000000" pitchFamily="2" charset="2"/>
              <a:buChar char="§"/>
            </a:pPr>
            <a:r>
              <a:rPr lang="en-GB" sz="1400" dirty="0"/>
              <a:t>The aim of the scientific study was to determine whether vocational education and training can make a contribution to supporting social and economic rehabilitation in fragile, especially dysfunctional, contexts. </a:t>
            </a:r>
          </a:p>
          <a:p>
            <a:pPr lvl="1">
              <a:buClr>
                <a:srgbClr val="C00000"/>
              </a:buClr>
              <a:buSzPct val="160000"/>
              <a:buFont typeface="Wingdings" panose="05000000000000000000" pitchFamily="2" charset="2"/>
              <a:buChar char="§"/>
            </a:pPr>
            <a:endParaRPr lang="en-GB" sz="1400" dirty="0"/>
          </a:p>
          <a:p>
            <a:pPr lvl="1">
              <a:buClr>
                <a:srgbClr val="C00000"/>
              </a:buClr>
              <a:buSzPct val="160000"/>
              <a:buFont typeface="Wingdings" panose="05000000000000000000" pitchFamily="2" charset="2"/>
              <a:buChar char="§"/>
            </a:pPr>
            <a:r>
              <a:rPr lang="en-GB" sz="1400" dirty="0"/>
              <a:t>And if so, by what means could this be achieved in a favourable way? </a:t>
            </a:r>
          </a:p>
        </p:txBody>
      </p:sp>
      <p:sp>
        <p:nvSpPr>
          <p:cNvPr id="13" name="Fußzeilenplatzhalter 3">
            <a:extLst>
              <a:ext uri="{FF2B5EF4-FFF2-40B4-BE49-F238E27FC236}">
                <a16:creationId xmlns:a16="http://schemas.microsoft.com/office/drawing/2014/main" id="{5D2F9FAB-354C-EE25-4DDC-0EB391EE5891}"/>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4" name="Foliennummernplatzhalter 4">
            <a:extLst>
              <a:ext uri="{FF2B5EF4-FFF2-40B4-BE49-F238E27FC236}">
                <a16:creationId xmlns:a16="http://schemas.microsoft.com/office/drawing/2014/main" id="{B9C56275-2317-6FE6-1DD3-7F5848BDA8AD}"/>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13</a:t>
            </a:fld>
            <a:endParaRPr lang="de-DE" altLang="de-DE" dirty="0">
              <a:solidFill>
                <a:srgbClr val="717171"/>
              </a:solidFill>
            </a:endParaRPr>
          </a:p>
        </p:txBody>
      </p:sp>
    </p:spTree>
    <p:extLst>
      <p:ext uri="{BB962C8B-B14F-4D97-AF65-F5344CB8AC3E}">
        <p14:creationId xmlns:p14="http://schemas.microsoft.com/office/powerpoint/2010/main" val="53948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117FB28-4C82-6A5E-50D5-1962DC680737}"/>
              </a:ext>
            </a:extLst>
          </p:cNvPr>
          <p:cNvPicPr>
            <a:picLocks noChangeAspect="1"/>
          </p:cNvPicPr>
          <p:nvPr/>
        </p:nvPicPr>
        <p:blipFill>
          <a:blip r:embed="rId2"/>
          <a:stretch>
            <a:fillRect/>
          </a:stretch>
        </p:blipFill>
        <p:spPr>
          <a:xfrm>
            <a:off x="7093947" y="1305145"/>
            <a:ext cx="1465624" cy="732812"/>
          </a:xfrm>
          <a:prstGeom prst="rect">
            <a:avLst/>
          </a:prstGeom>
        </p:spPr>
      </p:pic>
      <p:pic>
        <p:nvPicPr>
          <p:cNvPr id="6" name="Inhaltsplatzhalter 5"/>
          <p:cNvPicPr>
            <a:picLocks noGrp="1" noChangeAspect="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4582" y="1799731"/>
            <a:ext cx="2433947" cy="3044075"/>
          </a:xfrm>
        </p:spPr>
      </p:pic>
      <p:pic>
        <p:nvPicPr>
          <p:cNvPr id="7" name="Inhaltsplatzhalt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628529" y="1786921"/>
            <a:ext cx="2433947" cy="304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4483820" y="2922430"/>
            <a:ext cx="1855470" cy="715581"/>
          </a:xfrm>
          <a:prstGeom prst="rect">
            <a:avLst/>
          </a:prstGeom>
          <a:solidFill>
            <a:srgbClr val="7030A0"/>
          </a:solidFill>
        </p:spPr>
        <p:txBody>
          <a:bodyPr wrap="square">
            <a:spAutoFit/>
          </a:bodyPr>
          <a:lstStyle/>
          <a:p>
            <a:r>
              <a:rPr lang="en-GB" sz="1350" dirty="0">
                <a:solidFill>
                  <a:schemeClr val="bg2">
                    <a:lumMod val="40000"/>
                    <a:lumOff val="60000"/>
                  </a:schemeClr>
                </a:solidFill>
              </a:rPr>
              <a:t>Silos of knowledge, practices and politics of </a:t>
            </a:r>
            <a:r>
              <a:rPr lang="en-GB" sz="1350" i="1" u="sng" dirty="0">
                <a:solidFill>
                  <a:schemeClr val="bg2">
                    <a:lumMod val="40000"/>
                    <a:lumOff val="60000"/>
                  </a:schemeClr>
                </a:solidFill>
              </a:rPr>
              <a:t>TVET development</a:t>
            </a:r>
          </a:p>
        </p:txBody>
      </p:sp>
      <p:sp>
        <p:nvSpPr>
          <p:cNvPr id="9" name="Rechteck 8"/>
          <p:cNvSpPr/>
          <p:nvPr/>
        </p:nvSpPr>
        <p:spPr>
          <a:xfrm>
            <a:off x="6917767" y="2909468"/>
            <a:ext cx="1957895" cy="715581"/>
          </a:xfrm>
          <a:prstGeom prst="rect">
            <a:avLst/>
          </a:prstGeom>
          <a:solidFill>
            <a:srgbClr val="FF0000"/>
          </a:solidFill>
        </p:spPr>
        <p:txBody>
          <a:bodyPr wrap="square" lIns="72000">
            <a:spAutoFit/>
          </a:bodyPr>
          <a:lstStyle/>
          <a:p>
            <a:r>
              <a:rPr lang="en-GB" sz="1350" dirty="0">
                <a:solidFill>
                  <a:schemeClr val="tx1">
                    <a:lumMod val="95000"/>
                    <a:lumOff val="5000"/>
                  </a:schemeClr>
                </a:solidFill>
              </a:rPr>
              <a:t>Silos of knowledge, practices and politics of </a:t>
            </a:r>
            <a:r>
              <a:rPr lang="en-GB" sz="1350" i="1" u="sng" dirty="0">
                <a:solidFill>
                  <a:schemeClr val="tx1">
                    <a:lumMod val="95000"/>
                    <a:lumOff val="5000"/>
                  </a:schemeClr>
                </a:solidFill>
              </a:rPr>
              <a:t>economic development </a:t>
            </a:r>
          </a:p>
        </p:txBody>
      </p:sp>
      <p:cxnSp>
        <p:nvCxnSpPr>
          <p:cNvPr id="11" name="Gerade Verbindung mit Pfeil 10"/>
          <p:cNvCxnSpPr/>
          <p:nvPr/>
        </p:nvCxnSpPr>
        <p:spPr bwMode="auto">
          <a:xfrm>
            <a:off x="6628529" y="1955912"/>
            <a:ext cx="0" cy="2731713"/>
          </a:xfrm>
          <a:prstGeom prst="straightConnector1">
            <a:avLst/>
          </a:prstGeom>
          <a:solidFill>
            <a:schemeClr val="tx2"/>
          </a:solidFill>
          <a:ln w="762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el 1"/>
          <p:cNvSpPr>
            <a:spLocks noGrp="1"/>
          </p:cNvSpPr>
          <p:nvPr>
            <p:ph type="title"/>
          </p:nvPr>
        </p:nvSpPr>
        <p:spPr>
          <a:xfrm>
            <a:off x="541337" y="1545156"/>
            <a:ext cx="8061325" cy="358560"/>
          </a:xfrm>
        </p:spPr>
        <p:txBody>
          <a:bodyPr/>
          <a:lstStyle/>
          <a:p>
            <a:r>
              <a:rPr lang="en-GB" dirty="0"/>
              <a:t>Findings and Recommendations</a:t>
            </a:r>
          </a:p>
        </p:txBody>
      </p:sp>
      <p:sp>
        <p:nvSpPr>
          <p:cNvPr id="13" name="Inhaltsplatzhalter 2"/>
          <p:cNvSpPr txBox="1">
            <a:spLocks/>
          </p:cNvSpPr>
          <p:nvPr/>
        </p:nvSpPr>
        <p:spPr bwMode="auto">
          <a:xfrm>
            <a:off x="539752" y="1955913"/>
            <a:ext cx="3743264" cy="176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ts val="2200"/>
              </a:lnSpc>
              <a:spcBef>
                <a:spcPct val="0"/>
              </a:spcBef>
              <a:spcAft>
                <a:spcPct val="0"/>
              </a:spcAft>
              <a:defRPr sz="1400" kern="1200">
                <a:solidFill>
                  <a:srgbClr val="000000"/>
                </a:solidFill>
                <a:latin typeface="+mn-lt"/>
                <a:ea typeface="+mn-ea"/>
                <a:cs typeface="+mn-cs"/>
              </a:defRPr>
            </a:lvl1pPr>
            <a:lvl2pPr marL="784225" indent="-244475" algn="l" rtl="0" eaLnBrk="0" fontAlgn="base" hangingPunct="0">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0" fontAlgn="base" hangingPunct="0">
              <a:spcBef>
                <a:spcPct val="20000"/>
              </a:spcBef>
              <a:spcAft>
                <a:spcPct val="0"/>
              </a:spcAft>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SzPct val="160000"/>
              <a:buFont typeface="Wingdings" panose="05000000000000000000" pitchFamily="2" charset="2"/>
              <a:buChar char="§"/>
            </a:pPr>
            <a:r>
              <a:rPr lang="en-GB" sz="1600" dirty="0"/>
              <a:t>We bridge the strictly separated silos in development politics of </a:t>
            </a:r>
            <a:br>
              <a:rPr lang="en-GB" sz="1600" dirty="0"/>
            </a:br>
            <a:r>
              <a:rPr lang="en-GB" sz="1600" u="sng" dirty="0"/>
              <a:t>TVET interventions</a:t>
            </a:r>
            <a:r>
              <a:rPr lang="en-GB" sz="1600" dirty="0"/>
              <a:t> and </a:t>
            </a:r>
            <a:r>
              <a:rPr lang="en-GB" sz="1600" u="sng" dirty="0"/>
              <a:t>economic development</a:t>
            </a:r>
            <a:r>
              <a:rPr lang="en-GB" sz="1600" dirty="0"/>
              <a:t> approaches with a holistic concept of a three pillars intervention scheme.  </a:t>
            </a:r>
          </a:p>
        </p:txBody>
      </p:sp>
      <p:sp>
        <p:nvSpPr>
          <p:cNvPr id="14" name="Gleichschenkliges Dreieck 13"/>
          <p:cNvSpPr/>
          <p:nvPr/>
        </p:nvSpPr>
        <p:spPr bwMode="auto">
          <a:xfrm rot="10800000">
            <a:off x="5299532" y="4047922"/>
            <a:ext cx="2646915" cy="1383798"/>
          </a:xfrm>
          <a:prstGeom prst="triangle">
            <a:avLst>
              <a:gd name="adj" fmla="val 51159"/>
            </a:avLst>
          </a:prstGeom>
          <a:solidFill>
            <a:schemeClr val="bg1">
              <a:lumMod val="50000"/>
            </a:schemeClr>
          </a:solidFill>
          <a:ln w="9525" cap="flat" cmpd="sng" algn="ctr">
            <a:solidFill>
              <a:schemeClr val="accent1"/>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lightRig rig="threePt" dir="t"/>
          </a:scene3d>
          <a:sp3d prstMaterial="matte">
            <a:bevelT/>
          </a:sp3d>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GB" sz="900">
              <a:latin typeface="Arial" panose="020B0604020202020204" pitchFamily="34" charset="0"/>
            </a:endParaRPr>
          </a:p>
        </p:txBody>
      </p:sp>
      <p:sp>
        <p:nvSpPr>
          <p:cNvPr id="21" name="Rechteck 20"/>
          <p:cNvSpPr/>
          <p:nvPr/>
        </p:nvSpPr>
        <p:spPr bwMode="auto">
          <a:xfrm>
            <a:off x="6061208" y="5094977"/>
            <a:ext cx="1123565" cy="407295"/>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GB" sz="900">
              <a:latin typeface="Arial" panose="020B0604020202020204" pitchFamily="34" charset="0"/>
            </a:endParaRPr>
          </a:p>
        </p:txBody>
      </p:sp>
      <p:pic>
        <p:nvPicPr>
          <p:cNvPr id="22" name="Grafik 21"/>
          <p:cNvPicPr>
            <a:picLocks noChangeAspect="1"/>
          </p:cNvPicPr>
          <p:nvPr/>
        </p:nvPicPr>
        <p:blipFill>
          <a:blip r:embed="rId4"/>
          <a:stretch>
            <a:fillRect/>
          </a:stretch>
        </p:blipFill>
        <p:spPr>
          <a:xfrm>
            <a:off x="641365" y="3724144"/>
            <a:ext cx="2943568" cy="2562808"/>
          </a:xfrm>
          <a:prstGeom prst="rect">
            <a:avLst/>
          </a:prstGeom>
        </p:spPr>
      </p:pic>
      <p:sp>
        <p:nvSpPr>
          <p:cNvPr id="23" name="Abgerundetes Rechteck 22"/>
          <p:cNvSpPr/>
          <p:nvPr/>
        </p:nvSpPr>
        <p:spPr bwMode="auto">
          <a:xfrm>
            <a:off x="5328063" y="5094977"/>
            <a:ext cx="2722121" cy="572213"/>
          </a:xfrm>
          <a:prstGeom prst="roundRect">
            <a:avLst/>
          </a:prstGeom>
          <a:solidFill>
            <a:srgbClr val="D14F7D"/>
          </a:solidFill>
          <a:ln w="9525" cap="flat" cmpd="sng" algn="ctr">
            <a:solidFill>
              <a:schemeClr val="accent1"/>
            </a:solidFill>
            <a:prstDash val="solid"/>
            <a:round/>
            <a:headEnd type="none" w="med" len="med"/>
            <a:tailEnd type="none" w="med" len="med"/>
          </a:ln>
          <a:effectLst>
            <a:outerShdw blurRad="76200" dir="18900000" sy="23000" kx="-1200000" algn="bl" rotWithShape="0">
              <a:prstClr val="black">
                <a:alpha val="20000"/>
              </a:prstClr>
            </a:outerShdw>
          </a:effectLst>
          <a:scene3d>
            <a:camera prst="orthographicFront"/>
            <a:lightRig rig="threePt" dir="t"/>
          </a:scene3d>
          <a:sp3d>
            <a:bevelT/>
          </a:sp3d>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GB" sz="1350" dirty="0">
                <a:latin typeface="Arial" panose="020B0604020202020204" pitchFamily="34" charset="0"/>
              </a:rPr>
              <a:t>Multi-Functional TVET</a:t>
            </a:r>
            <a:r>
              <a:rPr lang="en-GB" sz="2100" baseline="30000" dirty="0">
                <a:latin typeface="Arial" panose="020B0604020202020204" pitchFamily="34" charset="0"/>
              </a:rPr>
              <a:t>+</a:t>
            </a:r>
            <a:r>
              <a:rPr lang="en-GB" sz="1350" dirty="0">
                <a:latin typeface="Arial" panose="020B0604020202020204" pitchFamily="34" charset="0"/>
              </a:rPr>
              <a:t>- Hub for inclusive growth and well-being</a:t>
            </a:r>
          </a:p>
        </p:txBody>
      </p:sp>
      <p:sp>
        <p:nvSpPr>
          <p:cNvPr id="3" name="Textfeld 2">
            <a:extLst>
              <a:ext uri="{FF2B5EF4-FFF2-40B4-BE49-F238E27FC236}">
                <a16:creationId xmlns:a16="http://schemas.microsoft.com/office/drawing/2014/main" id="{5F245398-4CB6-6331-CD44-296E77DAA865}"/>
              </a:ext>
            </a:extLst>
          </p:cNvPr>
          <p:cNvSpPr txBox="1"/>
          <p:nvPr/>
        </p:nvSpPr>
        <p:spPr>
          <a:xfrm>
            <a:off x="436605" y="148709"/>
            <a:ext cx="6252519" cy="369332"/>
          </a:xfrm>
          <a:prstGeom prst="rect">
            <a:avLst/>
          </a:prstGeom>
          <a:noFill/>
        </p:spPr>
        <p:txBody>
          <a:bodyPr wrap="square">
            <a:spAutoFit/>
          </a:bodyPr>
          <a:lstStyle/>
          <a:p>
            <a:r>
              <a:rPr lang="en-US" i="1" dirty="0">
                <a:solidFill>
                  <a:schemeClr val="tx2"/>
                </a:solidFill>
              </a:rPr>
              <a:t>TVET in fragile contexts – a new approach for Somalia</a:t>
            </a:r>
          </a:p>
        </p:txBody>
      </p:sp>
      <p:sp>
        <p:nvSpPr>
          <p:cNvPr id="10" name="Fußzeilenplatzhalter 3">
            <a:extLst>
              <a:ext uri="{FF2B5EF4-FFF2-40B4-BE49-F238E27FC236}">
                <a16:creationId xmlns:a16="http://schemas.microsoft.com/office/drawing/2014/main" id="{36930D02-B732-DE23-9C46-E5E45DBF57CB}"/>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2" name="Foliennummernplatzhalter 4">
            <a:extLst>
              <a:ext uri="{FF2B5EF4-FFF2-40B4-BE49-F238E27FC236}">
                <a16:creationId xmlns:a16="http://schemas.microsoft.com/office/drawing/2014/main" id="{F58EEC03-1F21-46ED-0407-EBC794B9108E}"/>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14</a:t>
            </a:fld>
            <a:endParaRPr lang="de-DE" altLang="de-DE" dirty="0">
              <a:solidFill>
                <a:srgbClr val="717171"/>
              </a:solidFill>
            </a:endParaRPr>
          </a:p>
        </p:txBody>
      </p:sp>
    </p:spTree>
    <p:extLst>
      <p:ext uri="{BB962C8B-B14F-4D97-AF65-F5344CB8AC3E}">
        <p14:creationId xmlns:p14="http://schemas.microsoft.com/office/powerpoint/2010/main" val="404496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4537147" y="2102304"/>
            <a:ext cx="4190630" cy="3898446"/>
            <a:chOff x="5117875" y="0"/>
            <a:chExt cx="6767147" cy="6578154"/>
          </a:xfrm>
        </p:grpSpPr>
        <p:pic>
          <p:nvPicPr>
            <p:cNvPr id="4" name="Grafik 3"/>
            <p:cNvPicPr>
              <a:picLocks noChangeAspect="1"/>
            </p:cNvPicPr>
            <p:nvPr/>
          </p:nvPicPr>
          <p:blipFill>
            <a:blip r:embed="rId2"/>
            <a:stretch>
              <a:fillRect/>
            </a:stretch>
          </p:blipFill>
          <p:spPr>
            <a:xfrm>
              <a:off x="5117875" y="0"/>
              <a:ext cx="6767147" cy="6578154"/>
            </a:xfrm>
            <a:prstGeom prst="rect">
              <a:avLst/>
            </a:prstGeom>
          </p:spPr>
        </p:pic>
        <p:sp>
          <p:nvSpPr>
            <p:cNvPr id="7" name="Sechseck 6"/>
            <p:cNvSpPr/>
            <p:nvPr/>
          </p:nvSpPr>
          <p:spPr>
            <a:xfrm>
              <a:off x="9201663" y="2199503"/>
              <a:ext cx="1861753" cy="1581665"/>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Life Skills</a:t>
              </a:r>
            </a:p>
          </p:txBody>
        </p:sp>
        <p:sp>
          <p:nvSpPr>
            <p:cNvPr id="9" name="Sechseck 8"/>
            <p:cNvSpPr/>
            <p:nvPr/>
          </p:nvSpPr>
          <p:spPr>
            <a:xfrm>
              <a:off x="7582927" y="3076832"/>
              <a:ext cx="1861753" cy="1581665"/>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Hard Skills</a:t>
              </a:r>
            </a:p>
          </p:txBody>
        </p:sp>
        <p:sp>
          <p:nvSpPr>
            <p:cNvPr id="10" name="Sechseck 9"/>
            <p:cNvSpPr/>
            <p:nvPr/>
          </p:nvSpPr>
          <p:spPr>
            <a:xfrm>
              <a:off x="7582927" y="4833663"/>
              <a:ext cx="1861753" cy="1581665"/>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ABE / </a:t>
              </a:r>
              <a:r>
                <a:rPr lang="en-GB" sz="1350" dirty="0" err="1"/>
                <a:t>Founda-tional</a:t>
              </a:r>
              <a:r>
                <a:rPr lang="en-GB" sz="1350" dirty="0"/>
                <a:t> Skills</a:t>
              </a:r>
            </a:p>
          </p:txBody>
        </p:sp>
        <p:sp>
          <p:nvSpPr>
            <p:cNvPr id="12" name="Sechseck 11"/>
            <p:cNvSpPr/>
            <p:nvPr/>
          </p:nvSpPr>
          <p:spPr>
            <a:xfrm>
              <a:off x="7582927" y="1289408"/>
              <a:ext cx="1861753" cy="1581665"/>
            </a:xfrm>
            <a:prstGeom prst="hexagon">
              <a:avLst/>
            </a:prstGeom>
            <a:gradFill>
              <a:gsLst>
                <a:gs pos="22000">
                  <a:srgbClr val="FF0000"/>
                </a:gs>
                <a:gs pos="56000">
                  <a:srgbClr val="7030A0"/>
                </a:gs>
                <a:gs pos="42000">
                  <a:srgbClr val="FF0000"/>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50" dirty="0"/>
                <a:t>Entrepreneurship/ Business Training</a:t>
              </a:r>
            </a:p>
          </p:txBody>
        </p:sp>
        <p:sp>
          <p:nvSpPr>
            <p:cNvPr id="13" name="Sechseck 12"/>
            <p:cNvSpPr/>
            <p:nvPr/>
          </p:nvSpPr>
          <p:spPr>
            <a:xfrm>
              <a:off x="5918887" y="2194381"/>
              <a:ext cx="1861753" cy="1581665"/>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50" dirty="0"/>
                <a:t>Innovation Hub / Incubator</a:t>
              </a:r>
            </a:p>
          </p:txBody>
        </p:sp>
        <p:sp>
          <p:nvSpPr>
            <p:cNvPr id="14" name="Sechseck 13"/>
            <p:cNvSpPr/>
            <p:nvPr/>
          </p:nvSpPr>
          <p:spPr>
            <a:xfrm>
              <a:off x="5949515" y="3918223"/>
              <a:ext cx="1861753" cy="1581665"/>
            </a:xfrm>
            <a:prstGeom prst="hexagon">
              <a:avLst/>
            </a:prstGeom>
            <a:gradFill flip="none" rotWithShape="1">
              <a:gsLst>
                <a:gs pos="55000">
                  <a:schemeClr val="accent6">
                    <a:lumMod val="75000"/>
                  </a:schemeClr>
                </a:gs>
                <a:gs pos="42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75" dirty="0"/>
                <a:t>Business / </a:t>
              </a:r>
              <a:r>
                <a:rPr lang="en-GB" sz="1275" spc="-75" dirty="0"/>
                <a:t>Community</a:t>
              </a:r>
              <a:r>
                <a:rPr lang="en-GB" sz="1275" dirty="0"/>
                <a:t> Relations </a:t>
              </a:r>
              <a:r>
                <a:rPr lang="en-GB" sz="1275" dirty="0" err="1"/>
                <a:t>Center</a:t>
              </a:r>
              <a:endParaRPr lang="en-GB" sz="1275" dirty="0"/>
            </a:p>
          </p:txBody>
        </p:sp>
        <p:sp>
          <p:nvSpPr>
            <p:cNvPr id="15" name="Sechseck 14"/>
            <p:cNvSpPr/>
            <p:nvPr/>
          </p:nvSpPr>
          <p:spPr>
            <a:xfrm>
              <a:off x="9201662" y="3918222"/>
              <a:ext cx="1861753" cy="1581665"/>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350" dirty="0"/>
                <a:t>Socio-Cultural Activities</a:t>
              </a:r>
            </a:p>
          </p:txBody>
        </p:sp>
      </p:grpSp>
      <p:sp>
        <p:nvSpPr>
          <p:cNvPr id="2" name="Titel 1"/>
          <p:cNvSpPr>
            <a:spLocks noGrp="1"/>
          </p:cNvSpPr>
          <p:nvPr>
            <p:ph type="title"/>
          </p:nvPr>
        </p:nvSpPr>
        <p:spPr>
          <a:xfrm>
            <a:off x="496532" y="2030568"/>
            <a:ext cx="7951149" cy="384721"/>
          </a:xfrm>
        </p:spPr>
        <p:txBody>
          <a:bodyPr/>
          <a:lstStyle/>
          <a:p>
            <a:r>
              <a:rPr lang="en-GB" sz="2700" dirty="0"/>
              <a:t>Multifunctional TVET</a:t>
            </a:r>
            <a:r>
              <a:rPr lang="en-GB" sz="2700" b="1" baseline="30000" dirty="0"/>
              <a:t>+</a:t>
            </a:r>
            <a:r>
              <a:rPr lang="en-GB" sz="2700" dirty="0"/>
              <a:t> Service Hub</a:t>
            </a:r>
          </a:p>
        </p:txBody>
      </p:sp>
      <p:sp>
        <p:nvSpPr>
          <p:cNvPr id="5" name="Textfeld 4">
            <a:extLst>
              <a:ext uri="{FF2B5EF4-FFF2-40B4-BE49-F238E27FC236}">
                <a16:creationId xmlns:a16="http://schemas.microsoft.com/office/drawing/2014/main" id="{B783F7CD-0C88-0545-85F3-E73A9ACCF7EA}"/>
              </a:ext>
            </a:extLst>
          </p:cNvPr>
          <p:cNvSpPr txBox="1"/>
          <p:nvPr/>
        </p:nvSpPr>
        <p:spPr>
          <a:xfrm rot="20188976">
            <a:off x="1660983" y="5290297"/>
            <a:ext cx="2983230" cy="507831"/>
          </a:xfrm>
          <a:prstGeom prst="rect">
            <a:avLst/>
          </a:prstGeom>
          <a:solidFill>
            <a:schemeClr val="accent2"/>
          </a:solidFill>
        </p:spPr>
        <p:txBody>
          <a:bodyPr wrap="square" rtlCol="0">
            <a:spAutoFit/>
          </a:bodyPr>
          <a:lstStyle/>
          <a:p>
            <a:r>
              <a:rPr lang="en-US" sz="1350" b="1" dirty="0"/>
              <a:t>Spreading out through a cluster or a social franchising approach</a:t>
            </a:r>
            <a:endParaRPr lang="de-DE" sz="1350" b="1" dirty="0"/>
          </a:p>
        </p:txBody>
      </p:sp>
      <p:sp>
        <p:nvSpPr>
          <p:cNvPr id="16" name="Inhaltsplatzhalter 2"/>
          <p:cNvSpPr txBox="1">
            <a:spLocks/>
          </p:cNvSpPr>
          <p:nvPr/>
        </p:nvSpPr>
        <p:spPr>
          <a:xfrm>
            <a:off x="496532" y="2737246"/>
            <a:ext cx="3023235"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Font typeface="Wingdings" panose="05000000000000000000" pitchFamily="2" charset="2"/>
              <a:buChar char="§"/>
              <a:defRPr/>
            </a:pPr>
            <a:r>
              <a:rPr lang="en-GB" sz="2100" dirty="0">
                <a:solidFill>
                  <a:sysClr val="windowText" lastClr="000000"/>
                </a:solidFill>
              </a:rPr>
              <a:t>Three main functions:</a:t>
            </a:r>
          </a:p>
          <a:p>
            <a:pPr lvl="1" defTabSz="685800">
              <a:spcBef>
                <a:spcPts val="375"/>
              </a:spcBef>
              <a:buFont typeface="Wingdings" panose="05000000000000000000" pitchFamily="2" charset="2"/>
              <a:buChar char="§"/>
              <a:defRPr/>
            </a:pPr>
            <a:r>
              <a:rPr lang="en-GB" sz="1800" dirty="0">
                <a:solidFill>
                  <a:srgbClr val="7030A0"/>
                </a:solidFill>
              </a:rPr>
              <a:t>Education and training</a:t>
            </a:r>
          </a:p>
          <a:p>
            <a:pPr lvl="1" defTabSz="685800">
              <a:spcBef>
                <a:spcPts val="375"/>
              </a:spcBef>
              <a:buFont typeface="Wingdings" panose="05000000000000000000" pitchFamily="2" charset="2"/>
              <a:buChar char="§"/>
              <a:defRPr/>
            </a:pPr>
            <a:r>
              <a:rPr lang="en-GB" sz="1800" dirty="0">
                <a:solidFill>
                  <a:srgbClr val="FF0000"/>
                </a:solidFill>
              </a:rPr>
              <a:t>Business development and support</a:t>
            </a:r>
          </a:p>
          <a:p>
            <a:pPr lvl="1" defTabSz="685800">
              <a:spcBef>
                <a:spcPts val="375"/>
              </a:spcBef>
              <a:buFont typeface="Wingdings" panose="05000000000000000000" pitchFamily="2" charset="2"/>
              <a:buChar char="§"/>
              <a:defRPr/>
            </a:pPr>
            <a:r>
              <a:rPr lang="en-GB" sz="1800" dirty="0">
                <a:solidFill>
                  <a:srgbClr val="548235"/>
                </a:solidFill>
              </a:rPr>
              <a:t>Community development </a:t>
            </a:r>
            <a:br>
              <a:rPr lang="en-GB" sz="1800" dirty="0">
                <a:solidFill>
                  <a:srgbClr val="548235"/>
                </a:solidFill>
              </a:rPr>
            </a:br>
            <a:r>
              <a:rPr lang="en-GB" sz="1800" dirty="0">
                <a:solidFill>
                  <a:srgbClr val="548235"/>
                </a:solidFill>
              </a:rPr>
              <a:t>+ TVET reputation improvement</a:t>
            </a:r>
          </a:p>
        </p:txBody>
      </p:sp>
      <p:sp>
        <p:nvSpPr>
          <p:cNvPr id="3" name="Textfeld 2">
            <a:extLst>
              <a:ext uri="{FF2B5EF4-FFF2-40B4-BE49-F238E27FC236}">
                <a16:creationId xmlns:a16="http://schemas.microsoft.com/office/drawing/2014/main" id="{21CD77A3-A6F3-C6F6-3B54-F1C9E1DA4E8C}"/>
              </a:ext>
            </a:extLst>
          </p:cNvPr>
          <p:cNvSpPr txBox="1"/>
          <p:nvPr/>
        </p:nvSpPr>
        <p:spPr>
          <a:xfrm>
            <a:off x="436605" y="148709"/>
            <a:ext cx="6252519" cy="369332"/>
          </a:xfrm>
          <a:prstGeom prst="rect">
            <a:avLst/>
          </a:prstGeom>
          <a:noFill/>
        </p:spPr>
        <p:txBody>
          <a:bodyPr wrap="square">
            <a:spAutoFit/>
          </a:bodyPr>
          <a:lstStyle/>
          <a:p>
            <a:r>
              <a:rPr lang="en-US" i="1" dirty="0">
                <a:solidFill>
                  <a:schemeClr val="tx2"/>
                </a:solidFill>
              </a:rPr>
              <a:t>TVET in fragile contexts – a new approach for Somalia</a:t>
            </a:r>
          </a:p>
        </p:txBody>
      </p:sp>
      <p:pic>
        <p:nvPicPr>
          <p:cNvPr id="8" name="Grafik 7">
            <a:extLst>
              <a:ext uri="{FF2B5EF4-FFF2-40B4-BE49-F238E27FC236}">
                <a16:creationId xmlns:a16="http://schemas.microsoft.com/office/drawing/2014/main" id="{A6331A5D-2AD5-04CA-5D1F-87E481934D52}"/>
              </a:ext>
            </a:extLst>
          </p:cNvPr>
          <p:cNvPicPr>
            <a:picLocks noChangeAspect="1"/>
          </p:cNvPicPr>
          <p:nvPr/>
        </p:nvPicPr>
        <p:blipFill>
          <a:blip r:embed="rId3"/>
          <a:stretch>
            <a:fillRect/>
          </a:stretch>
        </p:blipFill>
        <p:spPr>
          <a:xfrm>
            <a:off x="7122105" y="1364320"/>
            <a:ext cx="1465624" cy="732812"/>
          </a:xfrm>
          <a:prstGeom prst="rect">
            <a:avLst/>
          </a:prstGeom>
        </p:spPr>
      </p:pic>
      <p:sp>
        <p:nvSpPr>
          <p:cNvPr id="11" name="Fußzeilenplatzhalter 3">
            <a:extLst>
              <a:ext uri="{FF2B5EF4-FFF2-40B4-BE49-F238E27FC236}">
                <a16:creationId xmlns:a16="http://schemas.microsoft.com/office/drawing/2014/main" id="{1409D3D5-E119-5705-8AEE-F60E8767E3F2}"/>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9" name="Foliennummernplatzhalter 4">
            <a:extLst>
              <a:ext uri="{FF2B5EF4-FFF2-40B4-BE49-F238E27FC236}">
                <a16:creationId xmlns:a16="http://schemas.microsoft.com/office/drawing/2014/main" id="{91CE8BF6-9D4E-F3DA-E237-E6A27E17A287}"/>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15</a:t>
            </a:fld>
            <a:endParaRPr lang="de-DE" altLang="de-DE" dirty="0">
              <a:solidFill>
                <a:srgbClr val="717171"/>
              </a:solidFill>
            </a:endParaRPr>
          </a:p>
        </p:txBody>
      </p:sp>
    </p:spTree>
    <p:extLst>
      <p:ext uri="{BB962C8B-B14F-4D97-AF65-F5344CB8AC3E}">
        <p14:creationId xmlns:p14="http://schemas.microsoft.com/office/powerpoint/2010/main" val="23323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CECDD70-CBCF-992D-4B98-2DD83222B9D1}"/>
              </a:ext>
            </a:extLst>
          </p:cNvPr>
          <p:cNvPicPr>
            <a:picLocks noChangeAspect="1"/>
          </p:cNvPicPr>
          <p:nvPr/>
        </p:nvPicPr>
        <p:blipFill>
          <a:blip r:embed="rId2"/>
          <a:stretch>
            <a:fillRect/>
          </a:stretch>
        </p:blipFill>
        <p:spPr>
          <a:xfrm>
            <a:off x="7241770" y="1365863"/>
            <a:ext cx="1465624" cy="732812"/>
          </a:xfrm>
          <a:prstGeom prst="rect">
            <a:avLst/>
          </a:prstGeom>
        </p:spPr>
      </p:pic>
      <p:sp>
        <p:nvSpPr>
          <p:cNvPr id="7" name="Titel 6">
            <a:extLst>
              <a:ext uri="{FF2B5EF4-FFF2-40B4-BE49-F238E27FC236}">
                <a16:creationId xmlns:a16="http://schemas.microsoft.com/office/drawing/2014/main" id="{011245C1-E7FA-AC8B-7316-8B736A5DAD58}"/>
              </a:ext>
            </a:extLst>
          </p:cNvPr>
          <p:cNvSpPr>
            <a:spLocks noGrp="1"/>
          </p:cNvSpPr>
          <p:nvPr>
            <p:ph type="title"/>
          </p:nvPr>
        </p:nvSpPr>
        <p:spPr>
          <a:xfrm>
            <a:off x="539750" y="1355395"/>
            <a:ext cx="8061325" cy="743280"/>
          </a:xfrm>
        </p:spPr>
        <p:txBody>
          <a:bodyPr/>
          <a:lstStyle/>
          <a:p>
            <a:r>
              <a:rPr lang="en-GB" dirty="0"/>
              <a:t>Case of Nigeria: Tensions and interrelations between formal TVET and Qualification in the informal economy</a:t>
            </a:r>
          </a:p>
        </p:txBody>
      </p:sp>
      <p:pic>
        <p:nvPicPr>
          <p:cNvPr id="10" name="Grafik 9">
            <a:extLst>
              <a:ext uri="{FF2B5EF4-FFF2-40B4-BE49-F238E27FC236}">
                <a16:creationId xmlns:a16="http://schemas.microsoft.com/office/drawing/2014/main" id="{0363D999-0E8C-5216-B013-F7FEE71EF533}"/>
              </a:ext>
            </a:extLst>
          </p:cNvPr>
          <p:cNvPicPr>
            <a:picLocks noChangeAspect="1"/>
          </p:cNvPicPr>
          <p:nvPr/>
        </p:nvPicPr>
        <p:blipFill>
          <a:blip r:embed="rId3"/>
          <a:stretch>
            <a:fillRect/>
          </a:stretch>
        </p:blipFill>
        <p:spPr>
          <a:xfrm>
            <a:off x="1861752" y="2209731"/>
            <a:ext cx="6985686" cy="4348232"/>
          </a:xfrm>
          <a:prstGeom prst="rect">
            <a:avLst/>
          </a:prstGeom>
        </p:spPr>
      </p:pic>
      <p:sp>
        <p:nvSpPr>
          <p:cNvPr id="8" name="Inhaltsplatzhalter 7">
            <a:extLst>
              <a:ext uri="{FF2B5EF4-FFF2-40B4-BE49-F238E27FC236}">
                <a16:creationId xmlns:a16="http://schemas.microsoft.com/office/drawing/2014/main" id="{23472D8D-AC2E-FFDB-9262-E67E063EC77D}"/>
              </a:ext>
            </a:extLst>
          </p:cNvPr>
          <p:cNvSpPr>
            <a:spLocks noGrp="1"/>
          </p:cNvSpPr>
          <p:nvPr>
            <p:ph idx="1"/>
          </p:nvPr>
        </p:nvSpPr>
        <p:spPr>
          <a:xfrm>
            <a:off x="2323950" y="2209731"/>
            <a:ext cx="3056237" cy="401664"/>
          </a:xfrm>
        </p:spPr>
        <p:txBody>
          <a:bodyPr/>
          <a:lstStyle/>
          <a:p>
            <a:pPr algn="ctr"/>
            <a:r>
              <a:rPr lang="de-DE" sz="1600" dirty="0">
                <a:solidFill>
                  <a:schemeClr val="tx2"/>
                </a:solidFill>
                <a:ea typeface="+mj-ea"/>
                <a:cs typeface="+mj-cs"/>
              </a:rPr>
              <a:t>Formal</a:t>
            </a:r>
            <a:r>
              <a:rPr lang="de-DE" sz="1600" dirty="0">
                <a:solidFill>
                  <a:srgbClr val="FF0000"/>
                </a:solidFill>
              </a:rPr>
              <a:t> </a:t>
            </a:r>
            <a:r>
              <a:rPr lang="de-DE" sz="1600" dirty="0">
                <a:solidFill>
                  <a:schemeClr val="tx2"/>
                </a:solidFill>
              </a:rPr>
              <a:t>TVET in Nigeria</a:t>
            </a:r>
          </a:p>
        </p:txBody>
      </p:sp>
      <p:sp>
        <p:nvSpPr>
          <p:cNvPr id="16" name="Ellipse 15">
            <a:extLst>
              <a:ext uri="{FF2B5EF4-FFF2-40B4-BE49-F238E27FC236}">
                <a16:creationId xmlns:a16="http://schemas.microsoft.com/office/drawing/2014/main" id="{976FBF84-CF20-E11C-C1B4-9CCA9C6E98C0}"/>
              </a:ext>
            </a:extLst>
          </p:cNvPr>
          <p:cNvSpPr/>
          <p:nvPr/>
        </p:nvSpPr>
        <p:spPr bwMode="auto">
          <a:xfrm>
            <a:off x="1496047" y="3527390"/>
            <a:ext cx="1655805" cy="964420"/>
          </a:xfrm>
          <a:prstGeom prst="ellipse">
            <a:avLst/>
          </a:prstGeom>
          <a:solidFill>
            <a:srgbClr val="C50E1F">
              <a:alpha val="27843"/>
            </a:srgb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Arial" panose="020B0604020202020204" pitchFamily="34" charset="0"/>
              </a:rPr>
              <a:t>Area of the case study</a:t>
            </a:r>
          </a:p>
        </p:txBody>
      </p:sp>
      <p:sp>
        <p:nvSpPr>
          <p:cNvPr id="2" name="Textfeld 1">
            <a:extLst>
              <a:ext uri="{FF2B5EF4-FFF2-40B4-BE49-F238E27FC236}">
                <a16:creationId xmlns:a16="http://schemas.microsoft.com/office/drawing/2014/main" id="{A91508BA-3D19-1435-BE32-5011D986943F}"/>
              </a:ext>
            </a:extLst>
          </p:cNvPr>
          <p:cNvSpPr txBox="1"/>
          <p:nvPr/>
        </p:nvSpPr>
        <p:spPr>
          <a:xfrm>
            <a:off x="457199" y="132532"/>
            <a:ext cx="8686801" cy="369332"/>
          </a:xfrm>
          <a:prstGeom prst="rect">
            <a:avLst/>
          </a:prstGeom>
          <a:noFill/>
        </p:spPr>
        <p:txBody>
          <a:bodyPr wrap="square">
            <a:spAutoFit/>
          </a:bodyPr>
          <a:lstStyle/>
          <a:p>
            <a:r>
              <a:rPr kumimoji="0" lang="en-GB" b="0" i="1" u="none" strike="noStrike" kern="1200" cap="none" spc="0" normalizeH="0" baseline="0" noProof="0" dirty="0">
                <a:ln>
                  <a:noFill/>
                </a:ln>
                <a:solidFill>
                  <a:srgbClr val="C50E1F"/>
                </a:solidFill>
                <a:effectLst/>
                <a:uLnTx/>
                <a:uFillTx/>
                <a:latin typeface="Arial"/>
                <a:ea typeface="+mj-ea"/>
                <a:cs typeface="+mj-cs"/>
              </a:rPr>
              <a:t>Case of Nigeria: informal qualifications and formal TVET Colleges</a:t>
            </a:r>
            <a:endParaRPr lang="de-DE" i="1" dirty="0"/>
          </a:p>
        </p:txBody>
      </p:sp>
      <p:sp>
        <p:nvSpPr>
          <p:cNvPr id="4" name="Fußzeilenplatzhalter 3">
            <a:extLst>
              <a:ext uri="{FF2B5EF4-FFF2-40B4-BE49-F238E27FC236}">
                <a16:creationId xmlns:a16="http://schemas.microsoft.com/office/drawing/2014/main" id="{8F5664E9-0A9A-ACD6-7176-AB8672685B52}"/>
              </a:ext>
            </a:extLst>
          </p:cNvPr>
          <p:cNvSpPr>
            <a:spLocks noGrp="1"/>
          </p:cNvSpPr>
          <p:nvPr>
            <p:ph type="ftr" sz="quarter" idx="10"/>
          </p:nvPr>
        </p:nvSpPr>
        <p:spPr>
          <a:xfrm>
            <a:off x="539750" y="6512655"/>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9" name="Foliennummernplatzhalter 4">
            <a:extLst>
              <a:ext uri="{FF2B5EF4-FFF2-40B4-BE49-F238E27FC236}">
                <a16:creationId xmlns:a16="http://schemas.microsoft.com/office/drawing/2014/main" id="{7A16305A-625C-B863-1B80-4B72B4BB9CD1}"/>
              </a:ext>
            </a:extLst>
          </p:cNvPr>
          <p:cNvSpPr>
            <a:spLocks noGrp="1"/>
          </p:cNvSpPr>
          <p:nvPr>
            <p:ph type="sldNum" sz="quarter" idx="11"/>
          </p:nvPr>
        </p:nvSpPr>
        <p:spPr>
          <a:xfrm>
            <a:off x="539752" y="6665055"/>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16</a:t>
            </a:fld>
            <a:endParaRPr lang="de-DE" altLang="de-DE" dirty="0">
              <a:solidFill>
                <a:srgbClr val="717171"/>
              </a:solidFill>
            </a:endParaRPr>
          </a:p>
        </p:txBody>
      </p:sp>
    </p:spTree>
    <p:extLst>
      <p:ext uri="{BB962C8B-B14F-4D97-AF65-F5344CB8AC3E}">
        <p14:creationId xmlns:p14="http://schemas.microsoft.com/office/powerpoint/2010/main" val="236105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stretch>
            <a:fillRect/>
          </a:stretch>
        </p:blipFill>
        <p:spPr>
          <a:xfrm>
            <a:off x="7088622" y="1469012"/>
            <a:ext cx="1465624" cy="732812"/>
          </a:xfrm>
          <a:prstGeom prst="rect">
            <a:avLst/>
          </a:prstGeom>
        </p:spPr>
      </p:pic>
      <p:sp>
        <p:nvSpPr>
          <p:cNvPr id="2" name="Titel 1"/>
          <p:cNvSpPr>
            <a:spLocks noGrp="1"/>
          </p:cNvSpPr>
          <p:nvPr>
            <p:ph type="title"/>
          </p:nvPr>
        </p:nvSpPr>
        <p:spPr>
          <a:xfrm>
            <a:off x="1058293" y="1257015"/>
            <a:ext cx="6047569" cy="430792"/>
          </a:xfrm>
        </p:spPr>
        <p:txBody>
          <a:bodyPr>
            <a:normAutofit fontScale="90000"/>
          </a:bodyPr>
          <a:lstStyle/>
          <a:p>
            <a:r>
              <a:rPr lang="en-GB" dirty="0"/>
              <a:t>Informal Qualification to Employment in Nigeria</a:t>
            </a:r>
          </a:p>
        </p:txBody>
      </p:sp>
      <p:sp>
        <p:nvSpPr>
          <p:cNvPr id="3" name="Inhaltsplatzhalter 2"/>
          <p:cNvSpPr>
            <a:spLocks noGrp="1"/>
          </p:cNvSpPr>
          <p:nvPr>
            <p:ph idx="1"/>
          </p:nvPr>
        </p:nvSpPr>
        <p:spPr>
          <a:xfrm>
            <a:off x="1058293" y="1783001"/>
            <a:ext cx="6718226" cy="243721"/>
          </a:xfrm>
        </p:spPr>
        <p:txBody>
          <a:bodyPr>
            <a:noAutofit/>
          </a:bodyPr>
          <a:lstStyle/>
          <a:p>
            <a:pPr>
              <a:buFont typeface="Arial" panose="020B0604020202020204" pitchFamily="34" charset="0"/>
              <a:buChar char="•"/>
            </a:pPr>
            <a:r>
              <a:rPr lang="en-GB" dirty="0">
                <a:solidFill>
                  <a:schemeClr val="tx2"/>
                </a:solidFill>
              </a:rPr>
              <a:t>Located in the numerous MSME in the informal economy (2/3 of countries GDP)</a:t>
            </a:r>
          </a:p>
        </p:txBody>
      </p:sp>
      <p:cxnSp>
        <p:nvCxnSpPr>
          <p:cNvPr id="10" name="Gerade Verbindung mit Pfeil 9"/>
          <p:cNvCxnSpPr/>
          <p:nvPr/>
        </p:nvCxnSpPr>
        <p:spPr bwMode="auto">
          <a:xfrm>
            <a:off x="939114" y="4027447"/>
            <a:ext cx="7059826" cy="0"/>
          </a:xfrm>
          <a:prstGeom prst="straightConnector1">
            <a:avLst/>
          </a:prstGeom>
          <a:solidFill>
            <a:schemeClr val="tx2"/>
          </a:solidFill>
          <a:ln w="38100" cap="flat" cmpd="sng" algn="ctr">
            <a:solidFill>
              <a:schemeClr val="bg2">
                <a:lumMod val="5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a:extLst>
              <a:ext uri="{FF2B5EF4-FFF2-40B4-BE49-F238E27FC236}">
                <a16:creationId xmlns:a16="http://schemas.microsoft.com/office/drawing/2014/main" id="{046A173A-87A2-C5F3-8CCF-EC7DFCA60A52}"/>
              </a:ext>
            </a:extLst>
          </p:cNvPr>
          <p:cNvSpPr txBox="1"/>
          <p:nvPr/>
        </p:nvSpPr>
        <p:spPr>
          <a:xfrm>
            <a:off x="969210" y="2547002"/>
            <a:ext cx="817845" cy="553998"/>
          </a:xfrm>
          <a:prstGeom prst="rect">
            <a:avLst/>
          </a:prstGeom>
          <a:solidFill>
            <a:schemeClr val="bg2">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US" sz="1000" dirty="0"/>
              <a:t>Unstructured informal qualification</a:t>
            </a:r>
            <a:endParaRPr lang="de-DE" sz="1000" dirty="0"/>
          </a:p>
        </p:txBody>
      </p:sp>
      <p:sp>
        <p:nvSpPr>
          <p:cNvPr id="5" name="Textfeld 4">
            <a:extLst>
              <a:ext uri="{FF2B5EF4-FFF2-40B4-BE49-F238E27FC236}">
                <a16:creationId xmlns:a16="http://schemas.microsoft.com/office/drawing/2014/main" id="{2186C40F-749F-B3E5-086D-6A27D445FD63}"/>
              </a:ext>
            </a:extLst>
          </p:cNvPr>
          <p:cNvSpPr txBox="1"/>
          <p:nvPr/>
        </p:nvSpPr>
        <p:spPr>
          <a:xfrm>
            <a:off x="457199" y="132532"/>
            <a:ext cx="8686801" cy="369332"/>
          </a:xfrm>
          <a:prstGeom prst="rect">
            <a:avLst/>
          </a:prstGeom>
          <a:noFill/>
        </p:spPr>
        <p:txBody>
          <a:bodyPr wrap="square">
            <a:spAutoFit/>
          </a:bodyPr>
          <a:lstStyle/>
          <a:p>
            <a:r>
              <a:rPr kumimoji="0" lang="en-GB" b="0" i="1" u="none" strike="noStrike" kern="1200" cap="none" spc="0" normalizeH="0" baseline="0" noProof="0" dirty="0">
                <a:ln>
                  <a:noFill/>
                </a:ln>
                <a:solidFill>
                  <a:srgbClr val="C50E1F"/>
                </a:solidFill>
                <a:effectLst/>
                <a:uLnTx/>
                <a:uFillTx/>
                <a:latin typeface="Arial"/>
                <a:ea typeface="+mj-ea"/>
                <a:cs typeface="+mj-cs"/>
              </a:rPr>
              <a:t>Case of Nigeria: informal qualifications and formal TVET Colleges</a:t>
            </a:r>
            <a:endParaRPr lang="de-DE" i="1" dirty="0"/>
          </a:p>
        </p:txBody>
      </p:sp>
      <p:sp>
        <p:nvSpPr>
          <p:cNvPr id="14" name="Inhaltsplatzhalter 2">
            <a:extLst>
              <a:ext uri="{FF2B5EF4-FFF2-40B4-BE49-F238E27FC236}">
                <a16:creationId xmlns:a16="http://schemas.microsoft.com/office/drawing/2014/main" id="{FAC19F6B-EA95-A4A9-61FC-C7075AF6C410}"/>
              </a:ext>
            </a:extLst>
          </p:cNvPr>
          <p:cNvSpPr txBox="1">
            <a:spLocks/>
          </p:cNvSpPr>
          <p:nvPr/>
        </p:nvSpPr>
        <p:spPr bwMode="auto">
          <a:xfrm>
            <a:off x="1058293" y="2116247"/>
            <a:ext cx="6388712" cy="33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dirty="0">
                <a:solidFill>
                  <a:schemeClr val="tx2"/>
                </a:solidFill>
              </a:rPr>
              <a:t>A high variety of multifaceted forms of informal qualifications to employment, </a:t>
            </a:r>
          </a:p>
        </p:txBody>
      </p:sp>
      <p:cxnSp>
        <p:nvCxnSpPr>
          <p:cNvPr id="18" name="Gerader Verbinder 17">
            <a:extLst>
              <a:ext uri="{FF2B5EF4-FFF2-40B4-BE49-F238E27FC236}">
                <a16:creationId xmlns:a16="http://schemas.microsoft.com/office/drawing/2014/main" id="{9138B67E-BFED-A3C4-36E5-CA0DA9FAC725}"/>
              </a:ext>
            </a:extLst>
          </p:cNvPr>
          <p:cNvCxnSpPr>
            <a:cxnSpLocks/>
            <a:stCxn id="30" idx="3"/>
            <a:endCxn id="19" idx="2"/>
          </p:cNvCxnSpPr>
          <p:nvPr/>
        </p:nvCxnSpPr>
        <p:spPr bwMode="auto">
          <a:xfrm flipV="1">
            <a:off x="1374534" y="3101000"/>
            <a:ext cx="3599" cy="1474795"/>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a:extLst>
              <a:ext uri="{FF2B5EF4-FFF2-40B4-BE49-F238E27FC236}">
                <a16:creationId xmlns:a16="http://schemas.microsoft.com/office/drawing/2014/main" id="{6B6D4C5B-0653-411B-BA63-947A0BEC0B41}"/>
              </a:ext>
            </a:extLst>
          </p:cNvPr>
          <p:cNvSpPr txBox="1"/>
          <p:nvPr/>
        </p:nvSpPr>
        <p:spPr>
          <a:xfrm>
            <a:off x="1861233" y="2547002"/>
            <a:ext cx="817845" cy="553998"/>
          </a:xfrm>
          <a:prstGeom prst="rect">
            <a:avLst/>
          </a:prstGeom>
          <a:solidFill>
            <a:schemeClr val="bg2">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US" sz="1000" dirty="0"/>
              <a:t>Structured informal qualification</a:t>
            </a:r>
            <a:endParaRPr lang="de-DE" sz="1000" dirty="0"/>
          </a:p>
        </p:txBody>
      </p:sp>
      <p:cxnSp>
        <p:nvCxnSpPr>
          <p:cNvPr id="22" name="Gerader Verbinder 21">
            <a:extLst>
              <a:ext uri="{FF2B5EF4-FFF2-40B4-BE49-F238E27FC236}">
                <a16:creationId xmlns:a16="http://schemas.microsoft.com/office/drawing/2014/main" id="{DD847DC3-225E-D45A-A84A-C848D3A36903}"/>
              </a:ext>
            </a:extLst>
          </p:cNvPr>
          <p:cNvCxnSpPr>
            <a:cxnSpLocks/>
            <a:stCxn id="32" idx="3"/>
            <a:endCxn id="21" idx="2"/>
          </p:cNvCxnSpPr>
          <p:nvPr/>
        </p:nvCxnSpPr>
        <p:spPr bwMode="auto">
          <a:xfrm flipV="1">
            <a:off x="2265443" y="3101000"/>
            <a:ext cx="4713" cy="1474795"/>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22">
            <a:extLst>
              <a:ext uri="{FF2B5EF4-FFF2-40B4-BE49-F238E27FC236}">
                <a16:creationId xmlns:a16="http://schemas.microsoft.com/office/drawing/2014/main" id="{49F14822-3085-483B-77DC-B10BC125E1E9}"/>
              </a:ext>
            </a:extLst>
          </p:cNvPr>
          <p:cNvSpPr txBox="1"/>
          <p:nvPr/>
        </p:nvSpPr>
        <p:spPr>
          <a:xfrm>
            <a:off x="3112591" y="2547002"/>
            <a:ext cx="932060" cy="553998"/>
          </a:xfrm>
          <a:prstGeom prst="rect">
            <a:avLst/>
          </a:prstGeom>
          <a:solidFill>
            <a:schemeClr val="bg2">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US" sz="1000" dirty="0"/>
              <a:t>Unstructured informal apprenticeship</a:t>
            </a:r>
            <a:endParaRPr lang="de-DE" sz="1000" dirty="0"/>
          </a:p>
        </p:txBody>
      </p:sp>
      <p:sp>
        <p:nvSpPr>
          <p:cNvPr id="25" name="Textfeld 24">
            <a:extLst>
              <a:ext uri="{FF2B5EF4-FFF2-40B4-BE49-F238E27FC236}">
                <a16:creationId xmlns:a16="http://schemas.microsoft.com/office/drawing/2014/main" id="{877AFD94-337E-16E2-757F-04A97FA3CA64}"/>
              </a:ext>
            </a:extLst>
          </p:cNvPr>
          <p:cNvSpPr txBox="1"/>
          <p:nvPr/>
        </p:nvSpPr>
        <p:spPr>
          <a:xfrm>
            <a:off x="4287819" y="2550796"/>
            <a:ext cx="932060" cy="553998"/>
          </a:xfrm>
          <a:prstGeom prst="rect">
            <a:avLst/>
          </a:prstGeom>
          <a:solidFill>
            <a:schemeClr val="bg2">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US" sz="1000" dirty="0"/>
              <a:t>Structured informal apprenticeship</a:t>
            </a:r>
            <a:endParaRPr lang="de-DE" sz="1000" dirty="0"/>
          </a:p>
        </p:txBody>
      </p:sp>
      <p:cxnSp>
        <p:nvCxnSpPr>
          <p:cNvPr id="26" name="Gerader Verbinder 25">
            <a:extLst>
              <a:ext uri="{FF2B5EF4-FFF2-40B4-BE49-F238E27FC236}">
                <a16:creationId xmlns:a16="http://schemas.microsoft.com/office/drawing/2014/main" id="{0AFE3CDD-7B04-80B4-2EB5-03879C8A6026}"/>
              </a:ext>
            </a:extLst>
          </p:cNvPr>
          <p:cNvCxnSpPr>
            <a:cxnSpLocks/>
            <a:stCxn id="39" idx="3"/>
            <a:endCxn id="25" idx="2"/>
          </p:cNvCxnSpPr>
          <p:nvPr/>
        </p:nvCxnSpPr>
        <p:spPr bwMode="auto">
          <a:xfrm flipH="1" flipV="1">
            <a:off x="4753849" y="3104794"/>
            <a:ext cx="1" cy="1453550"/>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feld 26">
            <a:extLst>
              <a:ext uri="{FF2B5EF4-FFF2-40B4-BE49-F238E27FC236}">
                <a16:creationId xmlns:a16="http://schemas.microsoft.com/office/drawing/2014/main" id="{15A83CF0-14CB-235C-6D80-DF4B382EB96C}"/>
              </a:ext>
            </a:extLst>
          </p:cNvPr>
          <p:cNvSpPr txBox="1"/>
          <p:nvPr/>
        </p:nvSpPr>
        <p:spPr>
          <a:xfrm>
            <a:off x="5604824" y="2547002"/>
            <a:ext cx="938951" cy="553998"/>
          </a:xfrm>
          <a:prstGeom prst="rect">
            <a:avLst/>
          </a:prstGeom>
          <a:solidFill>
            <a:schemeClr val="bg2">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1000"/>
              <a:t>Formalised  informal apprenticeship</a:t>
            </a:r>
          </a:p>
        </p:txBody>
      </p:sp>
      <p:sp>
        <p:nvSpPr>
          <p:cNvPr id="30" name="Textfeld 29">
            <a:extLst>
              <a:ext uri="{FF2B5EF4-FFF2-40B4-BE49-F238E27FC236}">
                <a16:creationId xmlns:a16="http://schemas.microsoft.com/office/drawing/2014/main" id="{429FD375-2E37-7B20-6534-C35367138339}"/>
              </a:ext>
            </a:extLst>
          </p:cNvPr>
          <p:cNvSpPr txBox="1"/>
          <p:nvPr/>
        </p:nvSpPr>
        <p:spPr>
          <a:xfrm rot="16200000">
            <a:off x="412001" y="5369051"/>
            <a:ext cx="1925066" cy="338554"/>
          </a:xfrm>
          <a:prstGeom prst="rect">
            <a:avLst/>
          </a:prstGeom>
          <a:solidFill>
            <a:schemeClr val="accent6">
              <a:lumMod val="20000"/>
              <a:lumOff val="8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800" dirty="0"/>
              <a:t>Self-organised informal learning during the work-process</a:t>
            </a:r>
          </a:p>
        </p:txBody>
      </p:sp>
      <p:sp>
        <p:nvSpPr>
          <p:cNvPr id="32" name="Textfeld 31">
            <a:extLst>
              <a:ext uri="{FF2B5EF4-FFF2-40B4-BE49-F238E27FC236}">
                <a16:creationId xmlns:a16="http://schemas.microsoft.com/office/drawing/2014/main" id="{B24F907C-9B58-AC92-00E5-D4A48F57416A}"/>
              </a:ext>
            </a:extLst>
          </p:cNvPr>
          <p:cNvSpPr txBox="1"/>
          <p:nvPr/>
        </p:nvSpPr>
        <p:spPr>
          <a:xfrm rot="16200000">
            <a:off x="1302910" y="5369051"/>
            <a:ext cx="1925066" cy="338554"/>
          </a:xfrm>
          <a:prstGeom prst="rect">
            <a:avLst/>
          </a:prstGeom>
          <a:solidFill>
            <a:schemeClr val="accent6">
              <a:lumMod val="20000"/>
              <a:lumOff val="8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800" dirty="0"/>
              <a:t>informal learning during the work-process supported by on-boarding etc.</a:t>
            </a:r>
          </a:p>
        </p:txBody>
      </p:sp>
      <p:cxnSp>
        <p:nvCxnSpPr>
          <p:cNvPr id="38" name="Gerader Verbinder 37">
            <a:extLst>
              <a:ext uri="{FF2B5EF4-FFF2-40B4-BE49-F238E27FC236}">
                <a16:creationId xmlns:a16="http://schemas.microsoft.com/office/drawing/2014/main" id="{7283DE34-8DD6-738D-DF83-B171546CBA55}"/>
              </a:ext>
            </a:extLst>
          </p:cNvPr>
          <p:cNvCxnSpPr>
            <a:cxnSpLocks/>
          </p:cNvCxnSpPr>
          <p:nvPr/>
        </p:nvCxnSpPr>
        <p:spPr bwMode="auto">
          <a:xfrm flipH="1" flipV="1">
            <a:off x="3571184" y="3093452"/>
            <a:ext cx="2846" cy="1465541"/>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a:extLst>
              <a:ext uri="{FF2B5EF4-FFF2-40B4-BE49-F238E27FC236}">
                <a16:creationId xmlns:a16="http://schemas.microsoft.com/office/drawing/2014/main" id="{834AA8B9-22EB-3E0A-4D68-18D20F3AE81D}"/>
              </a:ext>
            </a:extLst>
          </p:cNvPr>
          <p:cNvSpPr txBox="1"/>
          <p:nvPr/>
        </p:nvSpPr>
        <p:spPr>
          <a:xfrm rot="16200000">
            <a:off x="3791316" y="5228489"/>
            <a:ext cx="1925066" cy="584775"/>
          </a:xfrm>
          <a:prstGeom prst="rect">
            <a:avLst/>
          </a:prstGeom>
          <a:solidFill>
            <a:schemeClr val="accent6">
              <a:lumMod val="20000"/>
              <a:lumOff val="8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800" dirty="0"/>
              <a:t>Longer period with stable social relation between “master and apprentice”, with material and personal resources at the work-place</a:t>
            </a:r>
          </a:p>
        </p:txBody>
      </p:sp>
      <p:sp>
        <p:nvSpPr>
          <p:cNvPr id="46" name="Textfeld 45">
            <a:extLst>
              <a:ext uri="{FF2B5EF4-FFF2-40B4-BE49-F238E27FC236}">
                <a16:creationId xmlns:a16="http://schemas.microsoft.com/office/drawing/2014/main" id="{ABC0F7A2-5E1C-9B9D-32FB-C4B71DBF05D6}"/>
              </a:ext>
            </a:extLst>
          </p:cNvPr>
          <p:cNvSpPr txBox="1"/>
          <p:nvPr/>
        </p:nvSpPr>
        <p:spPr>
          <a:xfrm rot="16200000">
            <a:off x="2616089" y="5290694"/>
            <a:ext cx="1925066" cy="461665"/>
          </a:xfrm>
          <a:prstGeom prst="rect">
            <a:avLst/>
          </a:prstGeom>
          <a:solidFill>
            <a:schemeClr val="accent6">
              <a:lumMod val="20000"/>
              <a:lumOff val="8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800" dirty="0"/>
              <a:t>Social relation between “master and apprentice”, Incidental situational instructions and advice</a:t>
            </a:r>
          </a:p>
        </p:txBody>
      </p:sp>
      <p:sp>
        <p:nvSpPr>
          <p:cNvPr id="53" name="Textfeld 52">
            <a:extLst>
              <a:ext uri="{FF2B5EF4-FFF2-40B4-BE49-F238E27FC236}">
                <a16:creationId xmlns:a16="http://schemas.microsoft.com/office/drawing/2014/main" id="{26FA6779-603A-8DEE-686C-E53C6D0540E6}"/>
              </a:ext>
            </a:extLst>
          </p:cNvPr>
          <p:cNvSpPr txBox="1"/>
          <p:nvPr/>
        </p:nvSpPr>
        <p:spPr>
          <a:xfrm rot="16200000">
            <a:off x="5111765" y="5307495"/>
            <a:ext cx="1925066" cy="461665"/>
          </a:xfrm>
          <a:prstGeom prst="rect">
            <a:avLst/>
          </a:prstGeom>
          <a:solidFill>
            <a:schemeClr val="accent6">
              <a:lumMod val="20000"/>
              <a:lumOff val="8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800" dirty="0"/>
              <a:t>Similar to before but with more socially formalised mutual agreement and regulations, more intentional instructions</a:t>
            </a:r>
          </a:p>
        </p:txBody>
      </p:sp>
      <p:cxnSp>
        <p:nvCxnSpPr>
          <p:cNvPr id="54" name="Gerader Verbinder 53">
            <a:extLst>
              <a:ext uri="{FF2B5EF4-FFF2-40B4-BE49-F238E27FC236}">
                <a16:creationId xmlns:a16="http://schemas.microsoft.com/office/drawing/2014/main" id="{219F217D-9732-D4EB-3968-7F17CD98E7F0}"/>
              </a:ext>
            </a:extLst>
          </p:cNvPr>
          <p:cNvCxnSpPr>
            <a:cxnSpLocks/>
            <a:stCxn id="53" idx="3"/>
          </p:cNvCxnSpPr>
          <p:nvPr/>
        </p:nvCxnSpPr>
        <p:spPr bwMode="auto">
          <a:xfrm flipH="1" flipV="1">
            <a:off x="6074298" y="3087236"/>
            <a:ext cx="1" cy="1488559"/>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a:extLst>
              <a:ext uri="{FF2B5EF4-FFF2-40B4-BE49-F238E27FC236}">
                <a16:creationId xmlns:a16="http://schemas.microsoft.com/office/drawing/2014/main" id="{B7159A8C-3319-95FC-C2CC-16B7A6DAA23A}"/>
              </a:ext>
            </a:extLst>
          </p:cNvPr>
          <p:cNvSpPr txBox="1"/>
          <p:nvPr/>
        </p:nvSpPr>
        <p:spPr>
          <a:xfrm>
            <a:off x="6783500" y="2547002"/>
            <a:ext cx="938951" cy="400110"/>
          </a:xfrm>
          <a:prstGeom prst="rect">
            <a:avLst/>
          </a:prstGeom>
          <a:solidFill>
            <a:schemeClr val="bg2">
              <a:lumMod val="60000"/>
              <a:lumOff val="4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1000" dirty="0"/>
              <a:t>Traditional apprenticeship</a:t>
            </a:r>
          </a:p>
        </p:txBody>
      </p:sp>
      <p:sp>
        <p:nvSpPr>
          <p:cNvPr id="56" name="Textfeld 55">
            <a:extLst>
              <a:ext uri="{FF2B5EF4-FFF2-40B4-BE49-F238E27FC236}">
                <a16:creationId xmlns:a16="http://schemas.microsoft.com/office/drawing/2014/main" id="{0DA47770-5D2A-5A8E-A5E3-E829D7903072}"/>
              </a:ext>
            </a:extLst>
          </p:cNvPr>
          <p:cNvSpPr txBox="1"/>
          <p:nvPr/>
        </p:nvSpPr>
        <p:spPr>
          <a:xfrm rot="16200000">
            <a:off x="6290441" y="5162490"/>
            <a:ext cx="1925066" cy="707886"/>
          </a:xfrm>
          <a:prstGeom prst="rect">
            <a:avLst/>
          </a:prstGeom>
          <a:solidFill>
            <a:schemeClr val="accent6">
              <a:lumMod val="20000"/>
              <a:lumOff val="80000"/>
            </a:schemeClr>
          </a:solidFill>
          <a:effectLst>
            <a:outerShdw blurRad="76200" dir="18900000" sy="23000" kx="-1200000" algn="bl" rotWithShape="0">
              <a:prstClr val="black">
                <a:alpha val="20000"/>
              </a:prstClr>
            </a:outerShdw>
          </a:effectLst>
          <a:scene3d>
            <a:camera prst="orthographicFront"/>
            <a:lightRig rig="threePt" dir="t"/>
          </a:scene3d>
          <a:sp3d>
            <a:bevelT/>
          </a:sp3d>
        </p:spPr>
        <p:txBody>
          <a:bodyPr wrap="square" lIns="36000" rIns="36000">
            <a:spAutoFit/>
          </a:bodyPr>
          <a:lstStyle/>
          <a:p>
            <a:pPr algn="ctr"/>
            <a:r>
              <a:rPr lang="en-GB" sz="800" dirty="0"/>
              <a:t>Formal training, Institutional (social and culture) regulated mutual agreements and regulations, based in traditional, often updated communities, embedded social practices </a:t>
            </a:r>
          </a:p>
        </p:txBody>
      </p:sp>
      <p:cxnSp>
        <p:nvCxnSpPr>
          <p:cNvPr id="57" name="Gerader Verbinder 56">
            <a:extLst>
              <a:ext uri="{FF2B5EF4-FFF2-40B4-BE49-F238E27FC236}">
                <a16:creationId xmlns:a16="http://schemas.microsoft.com/office/drawing/2014/main" id="{6E689974-342E-9598-7CB6-36C2DF464921}"/>
              </a:ext>
            </a:extLst>
          </p:cNvPr>
          <p:cNvCxnSpPr>
            <a:cxnSpLocks/>
            <a:stCxn id="56" idx="3"/>
            <a:endCxn id="55" idx="2"/>
          </p:cNvCxnSpPr>
          <p:nvPr/>
        </p:nvCxnSpPr>
        <p:spPr bwMode="auto">
          <a:xfrm flipV="1">
            <a:off x="7252974" y="2947112"/>
            <a:ext cx="2" cy="1606788"/>
          </a:xfrm>
          <a:prstGeom prst="line">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a:xfrm>
            <a:off x="2122077" y="4147740"/>
            <a:ext cx="4678767" cy="253916"/>
          </a:xfrm>
          <a:prstGeom prst="rect">
            <a:avLst/>
          </a:prstGeom>
          <a:solidFill>
            <a:schemeClr val="bg1"/>
          </a:solidFill>
        </p:spPr>
        <p:txBody>
          <a:bodyPr wrap="square">
            <a:spAutoFit/>
          </a:bodyPr>
          <a:lstStyle/>
          <a:p>
            <a:pPr algn="ctr"/>
            <a:r>
              <a:rPr lang="en-GB" sz="1050" dirty="0">
                <a:solidFill>
                  <a:schemeClr val="tx2"/>
                </a:solidFill>
              </a:rPr>
              <a:t>Continuum of unstructured to more formalised Qualification to Employment</a:t>
            </a:r>
            <a:endParaRPr lang="en-GB" sz="1050" dirty="0">
              <a:solidFill>
                <a:srgbClr val="000000"/>
              </a:solidFill>
            </a:endParaRPr>
          </a:p>
        </p:txBody>
      </p:sp>
      <p:cxnSp>
        <p:nvCxnSpPr>
          <p:cNvPr id="62" name="Gerader Verbinder 61">
            <a:extLst>
              <a:ext uri="{FF2B5EF4-FFF2-40B4-BE49-F238E27FC236}">
                <a16:creationId xmlns:a16="http://schemas.microsoft.com/office/drawing/2014/main" id="{B4FA83F6-CF72-BCE2-6E43-7EA90319F20E}"/>
              </a:ext>
            </a:extLst>
          </p:cNvPr>
          <p:cNvCxnSpPr/>
          <p:nvPr/>
        </p:nvCxnSpPr>
        <p:spPr bwMode="auto">
          <a:xfrm>
            <a:off x="8127824" y="1600958"/>
            <a:ext cx="0" cy="4878007"/>
          </a:xfrm>
          <a:prstGeom prst="line">
            <a:avLst/>
          </a:prstGeom>
          <a:solidFill>
            <a:schemeClr val="tx2"/>
          </a:solidFill>
          <a:ln w="508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a:xfrm>
            <a:off x="987249" y="4079360"/>
            <a:ext cx="774571" cy="219291"/>
          </a:xfrm>
          <a:prstGeom prst="rect">
            <a:avLst/>
          </a:prstGeom>
          <a:solidFill>
            <a:schemeClr val="bg1"/>
          </a:solidFill>
        </p:spPr>
        <p:txBody>
          <a:bodyPr wrap="none">
            <a:spAutoFit/>
          </a:bodyPr>
          <a:lstStyle/>
          <a:p>
            <a:r>
              <a:rPr lang="en-GB" sz="825">
                <a:solidFill>
                  <a:srgbClr val="000000"/>
                </a:solidFill>
              </a:rPr>
              <a:t>unstructured</a:t>
            </a:r>
          </a:p>
        </p:txBody>
      </p:sp>
      <p:sp>
        <p:nvSpPr>
          <p:cNvPr id="8" name="Rechteck 7"/>
          <p:cNvSpPr/>
          <p:nvPr/>
        </p:nvSpPr>
        <p:spPr>
          <a:xfrm>
            <a:off x="7619295" y="4079360"/>
            <a:ext cx="675185" cy="219291"/>
          </a:xfrm>
          <a:prstGeom prst="rect">
            <a:avLst/>
          </a:prstGeom>
          <a:solidFill>
            <a:schemeClr val="bg1"/>
          </a:solidFill>
        </p:spPr>
        <p:txBody>
          <a:bodyPr wrap="none">
            <a:spAutoFit/>
          </a:bodyPr>
          <a:lstStyle/>
          <a:p>
            <a:r>
              <a:rPr lang="en-GB" sz="825" dirty="0">
                <a:solidFill>
                  <a:srgbClr val="000000"/>
                </a:solidFill>
              </a:rPr>
              <a:t>formalised</a:t>
            </a:r>
          </a:p>
        </p:txBody>
      </p:sp>
      <p:sp>
        <p:nvSpPr>
          <p:cNvPr id="65" name="Textfeld 64">
            <a:extLst>
              <a:ext uri="{FF2B5EF4-FFF2-40B4-BE49-F238E27FC236}">
                <a16:creationId xmlns:a16="http://schemas.microsoft.com/office/drawing/2014/main" id="{144BCB11-2DCF-E3BB-B8D5-7F3FA9E403DD}"/>
              </a:ext>
            </a:extLst>
          </p:cNvPr>
          <p:cNvSpPr txBox="1"/>
          <p:nvPr/>
        </p:nvSpPr>
        <p:spPr>
          <a:xfrm rot="16200000">
            <a:off x="6049271" y="3789322"/>
            <a:ext cx="5009954" cy="369332"/>
          </a:xfrm>
          <a:prstGeom prst="rect">
            <a:avLst/>
          </a:prstGeom>
          <a:noFill/>
        </p:spPr>
        <p:txBody>
          <a:bodyPr wrap="square">
            <a:spAutoFit/>
          </a:bodyPr>
          <a:lstStyle/>
          <a:p>
            <a:r>
              <a:rPr lang="en-US" dirty="0"/>
              <a:t>Areas of formal Education and  TVET solutions </a:t>
            </a:r>
          </a:p>
        </p:txBody>
      </p:sp>
      <p:sp>
        <p:nvSpPr>
          <p:cNvPr id="66" name="Fußzeilenplatzhalter 3">
            <a:extLst>
              <a:ext uri="{FF2B5EF4-FFF2-40B4-BE49-F238E27FC236}">
                <a16:creationId xmlns:a16="http://schemas.microsoft.com/office/drawing/2014/main" id="{63D1C7FF-FB24-7B4C-0465-FF8CACCAF8E2}"/>
              </a:ext>
            </a:extLst>
          </p:cNvPr>
          <p:cNvSpPr>
            <a:spLocks noGrp="1"/>
          </p:cNvSpPr>
          <p:nvPr>
            <p:ph type="ftr" sz="quarter" idx="10"/>
          </p:nvPr>
        </p:nvSpPr>
        <p:spPr>
          <a:xfrm>
            <a:off x="558815" y="6500692"/>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67" name="Foliennummernplatzhalter 4">
            <a:extLst>
              <a:ext uri="{FF2B5EF4-FFF2-40B4-BE49-F238E27FC236}">
                <a16:creationId xmlns:a16="http://schemas.microsoft.com/office/drawing/2014/main" id="{D6FD135E-E55C-F04D-345D-7D0ED784B7C5}"/>
              </a:ext>
            </a:extLst>
          </p:cNvPr>
          <p:cNvSpPr>
            <a:spLocks noGrp="1"/>
          </p:cNvSpPr>
          <p:nvPr>
            <p:ph type="sldNum" sz="quarter" idx="11"/>
          </p:nvPr>
        </p:nvSpPr>
        <p:spPr>
          <a:xfrm>
            <a:off x="558817" y="6683984"/>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17</a:t>
            </a:fld>
            <a:endParaRPr lang="de-DE" altLang="de-DE" dirty="0">
              <a:solidFill>
                <a:srgbClr val="717171"/>
              </a:solidFill>
            </a:endParaRPr>
          </a:p>
        </p:txBody>
      </p:sp>
    </p:spTree>
    <p:extLst>
      <p:ext uri="{BB962C8B-B14F-4D97-AF65-F5344CB8AC3E}">
        <p14:creationId xmlns:p14="http://schemas.microsoft.com/office/powerpoint/2010/main" val="1537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6819" y="1810227"/>
            <a:ext cx="6047569" cy="430792"/>
          </a:xfrm>
        </p:spPr>
        <p:txBody>
          <a:bodyPr>
            <a:normAutofit/>
          </a:bodyPr>
          <a:lstStyle/>
          <a:p>
            <a:r>
              <a:rPr lang="de-DE" dirty="0"/>
              <a:t>Cooperative models of education</a:t>
            </a:r>
          </a:p>
        </p:txBody>
      </p:sp>
      <p:sp>
        <p:nvSpPr>
          <p:cNvPr id="3" name="Inhaltsplatzhalter 2"/>
          <p:cNvSpPr>
            <a:spLocks noGrp="1"/>
          </p:cNvSpPr>
          <p:nvPr>
            <p:ph idx="1"/>
          </p:nvPr>
        </p:nvSpPr>
        <p:spPr>
          <a:xfrm>
            <a:off x="1058293" y="2311096"/>
            <a:ext cx="7258827" cy="243721"/>
          </a:xfrm>
        </p:spPr>
        <p:txBody>
          <a:bodyPr>
            <a:noAutofit/>
          </a:bodyPr>
          <a:lstStyle/>
          <a:p>
            <a:r>
              <a:rPr lang="en-GB" dirty="0">
                <a:solidFill>
                  <a:schemeClr val="tx2"/>
                </a:solidFill>
              </a:rPr>
              <a:t>There is a wide variety of different models of cooperative forms of training</a:t>
            </a:r>
          </a:p>
        </p:txBody>
      </p:sp>
      <p:sp>
        <p:nvSpPr>
          <p:cNvPr id="6" name="Rechteck 5"/>
          <p:cNvSpPr/>
          <p:nvPr/>
        </p:nvSpPr>
        <p:spPr>
          <a:xfrm>
            <a:off x="1058293" y="4294791"/>
            <a:ext cx="6718226" cy="253916"/>
          </a:xfrm>
          <a:prstGeom prst="rect">
            <a:avLst/>
          </a:prstGeom>
        </p:spPr>
        <p:txBody>
          <a:bodyPr wrap="square">
            <a:spAutoFit/>
          </a:bodyPr>
          <a:lstStyle/>
          <a:p>
            <a:pPr algn="ctr"/>
            <a:r>
              <a:rPr lang="en-GB" sz="1050" dirty="0">
                <a:solidFill>
                  <a:srgbClr val="000000"/>
                </a:solidFill>
              </a:rPr>
              <a:t>Intensity of the relationship of the partners (Educational Institutions and Companies) in cooperative education</a:t>
            </a:r>
          </a:p>
        </p:txBody>
      </p:sp>
      <p:sp>
        <p:nvSpPr>
          <p:cNvPr id="7" name="Rechteck 6"/>
          <p:cNvSpPr/>
          <p:nvPr/>
        </p:nvSpPr>
        <p:spPr>
          <a:xfrm>
            <a:off x="987249" y="4075500"/>
            <a:ext cx="380232" cy="219291"/>
          </a:xfrm>
          <a:prstGeom prst="rect">
            <a:avLst/>
          </a:prstGeom>
        </p:spPr>
        <p:txBody>
          <a:bodyPr wrap="none">
            <a:spAutoFit/>
          </a:bodyPr>
          <a:lstStyle/>
          <a:p>
            <a:r>
              <a:rPr lang="de-DE" sz="825" dirty="0">
                <a:solidFill>
                  <a:srgbClr val="000000"/>
                </a:solidFill>
              </a:rPr>
              <a:t>Low</a:t>
            </a:r>
          </a:p>
        </p:txBody>
      </p:sp>
      <p:sp>
        <p:nvSpPr>
          <p:cNvPr id="8" name="Rechteck 7"/>
          <p:cNvSpPr/>
          <p:nvPr/>
        </p:nvSpPr>
        <p:spPr>
          <a:xfrm>
            <a:off x="7619295" y="4083219"/>
            <a:ext cx="404278" cy="219291"/>
          </a:xfrm>
          <a:prstGeom prst="rect">
            <a:avLst/>
          </a:prstGeom>
        </p:spPr>
        <p:txBody>
          <a:bodyPr wrap="none">
            <a:spAutoFit/>
          </a:bodyPr>
          <a:lstStyle/>
          <a:p>
            <a:r>
              <a:rPr lang="de-DE" sz="825" dirty="0">
                <a:solidFill>
                  <a:srgbClr val="000000"/>
                </a:solidFill>
              </a:rPr>
              <a:t>High</a:t>
            </a:r>
          </a:p>
        </p:txBody>
      </p:sp>
      <p:cxnSp>
        <p:nvCxnSpPr>
          <p:cNvPr id="10" name="Gerade Verbindung mit Pfeil 9"/>
          <p:cNvCxnSpPr/>
          <p:nvPr/>
        </p:nvCxnSpPr>
        <p:spPr bwMode="auto">
          <a:xfrm>
            <a:off x="939114" y="4027447"/>
            <a:ext cx="7059826" cy="0"/>
          </a:xfrm>
          <a:prstGeom prst="straightConnector1">
            <a:avLst/>
          </a:prstGeom>
          <a:solidFill>
            <a:schemeClr val="tx2"/>
          </a:solidFill>
          <a:ln w="38100" cap="flat" cmpd="sng" algn="ctr">
            <a:solidFill>
              <a:schemeClr val="bg2">
                <a:lumMod val="50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Grafik 15"/>
          <p:cNvPicPr>
            <a:picLocks noChangeAspect="1"/>
          </p:cNvPicPr>
          <p:nvPr/>
        </p:nvPicPr>
        <p:blipFill>
          <a:blip r:embed="rId3"/>
          <a:stretch>
            <a:fillRect/>
          </a:stretch>
        </p:blipFill>
        <p:spPr>
          <a:xfrm>
            <a:off x="7088622" y="1469012"/>
            <a:ext cx="1465624" cy="732812"/>
          </a:xfrm>
          <a:prstGeom prst="rect">
            <a:avLst/>
          </a:prstGeom>
        </p:spPr>
      </p:pic>
      <p:grpSp>
        <p:nvGrpSpPr>
          <p:cNvPr id="9" name="Gruppieren 8">
            <a:extLst>
              <a:ext uri="{FF2B5EF4-FFF2-40B4-BE49-F238E27FC236}">
                <a16:creationId xmlns:a16="http://schemas.microsoft.com/office/drawing/2014/main" id="{80885C16-85FE-FE1E-8D65-5357936906FB}"/>
              </a:ext>
            </a:extLst>
          </p:cNvPr>
          <p:cNvGrpSpPr/>
          <p:nvPr/>
        </p:nvGrpSpPr>
        <p:grpSpPr>
          <a:xfrm>
            <a:off x="1265096" y="2714076"/>
            <a:ext cx="6733844" cy="1150948"/>
            <a:chOff x="1265096" y="3027011"/>
            <a:chExt cx="6125801" cy="838012"/>
          </a:xfrm>
        </p:grpSpPr>
        <p:sp>
          <p:nvSpPr>
            <p:cNvPr id="11" name="Rechteck 10"/>
            <p:cNvSpPr/>
            <p:nvPr/>
          </p:nvSpPr>
          <p:spPr>
            <a:xfrm>
              <a:off x="3169163" y="3218692"/>
              <a:ext cx="855794" cy="646331"/>
            </a:xfrm>
            <a:prstGeom prst="rect">
              <a:avLst/>
            </a:prstGeom>
            <a:ln>
              <a:solidFill>
                <a:schemeClr val="bg2">
                  <a:lumMod val="50000"/>
                </a:schemeClr>
              </a:solidFill>
            </a:ln>
          </p:spPr>
          <p:txBody>
            <a:bodyPr wrap="square" lIns="27007" tIns="34299" rIns="27007" bIns="34299" anchor="b" anchorCtr="0">
              <a:noAutofit/>
            </a:bodyPr>
            <a:lstStyle/>
            <a:p>
              <a:pPr algn="ctr"/>
              <a:r>
                <a:rPr lang="en-GB" sz="1200" dirty="0">
                  <a:solidFill>
                    <a:srgbClr val="000000"/>
                  </a:solidFill>
                </a:rPr>
                <a:t>Sequential internships in companies</a:t>
              </a:r>
            </a:p>
          </p:txBody>
        </p:sp>
        <p:sp>
          <p:nvSpPr>
            <p:cNvPr id="12" name="Rechteck 11"/>
            <p:cNvSpPr/>
            <p:nvPr/>
          </p:nvSpPr>
          <p:spPr>
            <a:xfrm>
              <a:off x="5326375" y="3027011"/>
              <a:ext cx="930463" cy="838010"/>
            </a:xfrm>
            <a:prstGeom prst="rect">
              <a:avLst/>
            </a:prstGeom>
            <a:ln>
              <a:solidFill>
                <a:schemeClr val="bg2">
                  <a:lumMod val="50000"/>
                </a:schemeClr>
              </a:solidFill>
            </a:ln>
          </p:spPr>
          <p:txBody>
            <a:bodyPr wrap="square" anchor="b" anchorCtr="0">
              <a:normAutofit lnSpcReduction="10000"/>
            </a:bodyPr>
            <a:lstStyle/>
            <a:p>
              <a:pPr algn="ctr"/>
              <a:r>
                <a:rPr lang="de-DE" sz="1200" dirty="0">
                  <a:solidFill>
                    <a:srgbClr val="000000"/>
                  </a:solidFill>
                </a:rPr>
                <a:t>Alternating models (e.g. dual) with public schools and companies</a:t>
              </a:r>
            </a:p>
          </p:txBody>
        </p:sp>
        <p:sp>
          <p:nvSpPr>
            <p:cNvPr id="13" name="Rechteck 12"/>
            <p:cNvSpPr/>
            <p:nvPr/>
          </p:nvSpPr>
          <p:spPr>
            <a:xfrm>
              <a:off x="6318652" y="3103257"/>
              <a:ext cx="1072245" cy="761765"/>
            </a:xfrm>
            <a:prstGeom prst="rect">
              <a:avLst/>
            </a:prstGeom>
            <a:ln>
              <a:solidFill>
                <a:schemeClr val="bg2">
                  <a:lumMod val="50000"/>
                </a:schemeClr>
              </a:solidFill>
            </a:ln>
          </p:spPr>
          <p:txBody>
            <a:bodyPr wrap="square" lIns="27007" tIns="34299" rIns="27007" bIns="34299" anchor="b" anchorCtr="0">
              <a:normAutofit/>
            </a:bodyPr>
            <a:lstStyle/>
            <a:p>
              <a:pPr algn="ctr"/>
              <a:r>
                <a:rPr lang="en-GB" sz="1200" dirty="0">
                  <a:solidFill>
                    <a:srgbClr val="000000"/>
                  </a:solidFill>
                </a:rPr>
                <a:t>Model with company-owned, public awarded training facilities</a:t>
              </a:r>
            </a:p>
          </p:txBody>
        </p:sp>
        <p:sp>
          <p:nvSpPr>
            <p:cNvPr id="15" name="Rechteck 14"/>
            <p:cNvSpPr/>
            <p:nvPr/>
          </p:nvSpPr>
          <p:spPr>
            <a:xfrm>
              <a:off x="1265096" y="3218691"/>
              <a:ext cx="932679" cy="646331"/>
            </a:xfrm>
            <a:prstGeom prst="rect">
              <a:avLst/>
            </a:prstGeom>
            <a:ln>
              <a:solidFill>
                <a:srgbClr val="606060"/>
              </a:solidFill>
            </a:ln>
          </p:spPr>
          <p:txBody>
            <a:bodyPr wrap="square" lIns="27007" rIns="27007" anchor="b" anchorCtr="0">
              <a:noAutofit/>
            </a:bodyPr>
            <a:lstStyle/>
            <a:p>
              <a:pPr algn="ctr"/>
              <a:r>
                <a:rPr lang="de-DE" sz="1200" dirty="0">
                  <a:solidFill>
                    <a:srgbClr val="000000"/>
                  </a:solidFill>
                </a:rPr>
                <a:t>School-based education with work-based learning</a:t>
              </a:r>
            </a:p>
          </p:txBody>
        </p:sp>
        <p:sp>
          <p:nvSpPr>
            <p:cNvPr id="20" name="Rechteck 19">
              <a:extLst>
                <a:ext uri="{FF2B5EF4-FFF2-40B4-BE49-F238E27FC236}">
                  <a16:creationId xmlns:a16="http://schemas.microsoft.com/office/drawing/2014/main" id="{B5A3CBFF-0A91-4051-8556-5C392B46788A}"/>
                </a:ext>
              </a:extLst>
            </p:cNvPr>
            <p:cNvSpPr/>
            <p:nvPr/>
          </p:nvSpPr>
          <p:spPr>
            <a:xfrm>
              <a:off x="2259590" y="3218691"/>
              <a:ext cx="855794" cy="646331"/>
            </a:xfrm>
            <a:prstGeom prst="rect">
              <a:avLst/>
            </a:prstGeom>
            <a:ln>
              <a:solidFill>
                <a:srgbClr val="717171"/>
              </a:solidFill>
            </a:ln>
          </p:spPr>
          <p:txBody>
            <a:bodyPr wrap="square" anchor="b" anchorCtr="0">
              <a:noAutofit/>
            </a:bodyPr>
            <a:lstStyle/>
            <a:p>
              <a:pPr algn="ctr" defTabSz="685983">
                <a:defRPr/>
              </a:pPr>
              <a:r>
                <a:rPr lang="en-US" sz="1200" kern="0" dirty="0">
                  <a:solidFill>
                    <a:srgbClr val="000000"/>
                  </a:solidFill>
                </a:rPr>
                <a:t>Industrial attachment program in companies</a:t>
              </a:r>
            </a:p>
          </p:txBody>
        </p:sp>
      </p:grpSp>
      <p:sp>
        <p:nvSpPr>
          <p:cNvPr id="21" name="Textfeld 20">
            <a:extLst>
              <a:ext uri="{FF2B5EF4-FFF2-40B4-BE49-F238E27FC236}">
                <a16:creationId xmlns:a16="http://schemas.microsoft.com/office/drawing/2014/main" id="{3CBAAF87-CA25-4E6E-27F0-2DF84B5BDA6C}"/>
              </a:ext>
            </a:extLst>
          </p:cNvPr>
          <p:cNvSpPr txBox="1"/>
          <p:nvPr/>
        </p:nvSpPr>
        <p:spPr>
          <a:xfrm>
            <a:off x="457199" y="132532"/>
            <a:ext cx="8686801" cy="369332"/>
          </a:xfrm>
          <a:prstGeom prst="rect">
            <a:avLst/>
          </a:prstGeom>
          <a:noFill/>
        </p:spPr>
        <p:txBody>
          <a:bodyPr wrap="square">
            <a:spAutoFit/>
          </a:bodyPr>
          <a:lstStyle/>
          <a:p>
            <a:r>
              <a:rPr kumimoji="0" lang="en-GB" b="0" i="1" u="none" strike="noStrike" kern="1200" cap="none" spc="0" normalizeH="0" baseline="0" noProof="0" dirty="0">
                <a:ln>
                  <a:noFill/>
                </a:ln>
                <a:solidFill>
                  <a:srgbClr val="C50E1F"/>
                </a:solidFill>
                <a:effectLst/>
                <a:uLnTx/>
                <a:uFillTx/>
                <a:latin typeface="Arial"/>
                <a:ea typeface="+mj-ea"/>
                <a:cs typeface="+mj-cs"/>
              </a:rPr>
              <a:t>Case of Nigeria: informal qualifications and formal TVET Colleges</a:t>
            </a:r>
            <a:endParaRPr lang="de-DE" i="1" dirty="0"/>
          </a:p>
        </p:txBody>
      </p:sp>
      <p:sp>
        <p:nvSpPr>
          <p:cNvPr id="22" name="Fußzeilenplatzhalter 3">
            <a:extLst>
              <a:ext uri="{FF2B5EF4-FFF2-40B4-BE49-F238E27FC236}">
                <a16:creationId xmlns:a16="http://schemas.microsoft.com/office/drawing/2014/main" id="{C4314BD3-582B-E93D-55AA-3F93A88EE7FF}"/>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23" name="Foliennummernplatzhalter 4">
            <a:extLst>
              <a:ext uri="{FF2B5EF4-FFF2-40B4-BE49-F238E27FC236}">
                <a16:creationId xmlns:a16="http://schemas.microsoft.com/office/drawing/2014/main" id="{453FBB33-C0FD-3D9A-3C07-F09521EA500F}"/>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18</a:t>
            </a:fld>
            <a:endParaRPr lang="de-DE" altLang="de-DE" dirty="0">
              <a:solidFill>
                <a:srgbClr val="717171"/>
              </a:solidFill>
            </a:endParaRPr>
          </a:p>
        </p:txBody>
      </p:sp>
      <p:sp>
        <p:nvSpPr>
          <p:cNvPr id="24" name="Textfeld 23">
            <a:extLst>
              <a:ext uri="{FF2B5EF4-FFF2-40B4-BE49-F238E27FC236}">
                <a16:creationId xmlns:a16="http://schemas.microsoft.com/office/drawing/2014/main" id="{14BAFAF5-23D2-6637-4BFF-5F9C8847E314}"/>
              </a:ext>
            </a:extLst>
          </p:cNvPr>
          <p:cNvSpPr txBox="1"/>
          <p:nvPr/>
        </p:nvSpPr>
        <p:spPr>
          <a:xfrm rot="16200000">
            <a:off x="-1853290" y="3654136"/>
            <a:ext cx="5009954" cy="369332"/>
          </a:xfrm>
          <a:prstGeom prst="rect">
            <a:avLst/>
          </a:prstGeom>
          <a:noFill/>
        </p:spPr>
        <p:txBody>
          <a:bodyPr wrap="square">
            <a:spAutoFit/>
          </a:bodyPr>
          <a:lstStyle/>
          <a:p>
            <a:r>
              <a:rPr lang="en-US" dirty="0"/>
              <a:t>Areas of formal Education and  TVET solutions </a:t>
            </a:r>
          </a:p>
        </p:txBody>
      </p:sp>
      <p:cxnSp>
        <p:nvCxnSpPr>
          <p:cNvPr id="25" name="Gerader Verbinder 24">
            <a:extLst>
              <a:ext uri="{FF2B5EF4-FFF2-40B4-BE49-F238E27FC236}">
                <a16:creationId xmlns:a16="http://schemas.microsoft.com/office/drawing/2014/main" id="{86A697DF-C0C0-8B5E-28A6-8038DC5D5A88}"/>
              </a:ext>
            </a:extLst>
          </p:cNvPr>
          <p:cNvCxnSpPr/>
          <p:nvPr/>
        </p:nvCxnSpPr>
        <p:spPr bwMode="auto">
          <a:xfrm>
            <a:off x="334830" y="1469012"/>
            <a:ext cx="0" cy="4754084"/>
          </a:xfrm>
          <a:prstGeom prst="line">
            <a:avLst/>
          </a:prstGeom>
          <a:solidFill>
            <a:schemeClr val="tx2"/>
          </a:solidFill>
          <a:ln w="508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642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539750" y="4932578"/>
            <a:ext cx="8061325" cy="358560"/>
          </a:xfrm>
        </p:spPr>
        <p:txBody>
          <a:bodyPr/>
          <a:lstStyle/>
          <a:p>
            <a:r>
              <a:rPr lang="en-GB" dirty="0"/>
              <a:t>Thank you</a:t>
            </a:r>
          </a:p>
        </p:txBody>
      </p:sp>
      <p:sp>
        <p:nvSpPr>
          <p:cNvPr id="8" name="Untertitel 7"/>
          <p:cNvSpPr>
            <a:spLocks noGrp="1"/>
          </p:cNvSpPr>
          <p:nvPr>
            <p:ph type="subTitle" idx="1"/>
          </p:nvPr>
        </p:nvSpPr>
        <p:spPr>
          <a:xfrm>
            <a:off x="539750" y="5686397"/>
            <a:ext cx="8061325" cy="252441"/>
          </a:xfrm>
        </p:spPr>
        <p:txBody>
          <a:bodyPr/>
          <a:lstStyle/>
          <a:p>
            <a:r>
              <a:rPr lang="en-GB" dirty="0"/>
              <a:t>Questions – Remarks – Notes ?</a:t>
            </a:r>
          </a:p>
        </p:txBody>
      </p:sp>
      <p:sp>
        <p:nvSpPr>
          <p:cNvPr id="2" name="Titel 3">
            <a:extLst>
              <a:ext uri="{FF2B5EF4-FFF2-40B4-BE49-F238E27FC236}">
                <a16:creationId xmlns:a16="http://schemas.microsoft.com/office/drawing/2014/main" id="{27993615-2FD7-2FFA-ED96-37DC53C043A0}"/>
              </a:ext>
            </a:extLst>
          </p:cNvPr>
          <p:cNvSpPr txBox="1">
            <a:spLocks/>
          </p:cNvSpPr>
          <p:nvPr/>
        </p:nvSpPr>
        <p:spPr bwMode="auto">
          <a:xfrm>
            <a:off x="214182" y="72853"/>
            <a:ext cx="8863914" cy="34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en-US" sz="1600" dirty="0"/>
              <a:t>How can we think together about successful professional education and training?</a:t>
            </a:r>
            <a:endParaRPr lang="en-GB" sz="1600" dirty="0"/>
          </a:p>
        </p:txBody>
      </p:sp>
      <p:sp>
        <p:nvSpPr>
          <p:cNvPr id="5" name="Fußzeilenplatzhalter 3">
            <a:extLst>
              <a:ext uri="{FF2B5EF4-FFF2-40B4-BE49-F238E27FC236}">
                <a16:creationId xmlns:a16="http://schemas.microsoft.com/office/drawing/2014/main" id="{5C25DCDA-5499-7049-D311-E522BC14849E}"/>
              </a:ext>
            </a:extLst>
          </p:cNvPr>
          <p:cNvSpPr txBox="1">
            <a:spLocks/>
          </p:cNvSpPr>
          <p:nvPr/>
        </p:nvSpPr>
        <p:spPr>
          <a:xfrm>
            <a:off x="539748" y="6374671"/>
            <a:ext cx="8390068" cy="1524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de-DE" sz="900" dirty="0">
                <a:solidFill>
                  <a:srgbClr val="717171"/>
                </a:solidFill>
              </a:rPr>
              <a:t>Professional Education and Training - Scientific Means for Understanding and Inspiring Cases | s.wolf@tu-berlin.de | Alumni-Seminar: 12.09. – 16.09.2022</a:t>
            </a:r>
            <a:endParaRPr lang="de-DE" altLang="de-DE" sz="900" dirty="0">
              <a:solidFill>
                <a:srgbClr val="717171"/>
              </a:solidFill>
            </a:endParaRPr>
          </a:p>
        </p:txBody>
      </p:sp>
      <p:sp>
        <p:nvSpPr>
          <p:cNvPr id="9" name="Foliennummernplatzhalter 4">
            <a:extLst>
              <a:ext uri="{FF2B5EF4-FFF2-40B4-BE49-F238E27FC236}">
                <a16:creationId xmlns:a16="http://schemas.microsoft.com/office/drawing/2014/main" id="{E22A4716-CE5A-B407-8968-13F08F1BFF04}"/>
              </a:ext>
            </a:extLst>
          </p:cNvPr>
          <p:cNvSpPr txBox="1">
            <a:spLocks/>
          </p:cNvSpPr>
          <p:nvPr/>
        </p:nvSpPr>
        <p:spPr>
          <a:xfrm>
            <a:off x="539750" y="6557963"/>
            <a:ext cx="6624638" cy="1524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tLang="de-DE" sz="1000" dirty="0">
                <a:solidFill>
                  <a:srgbClr val="717171"/>
                </a:solidFill>
              </a:rPr>
              <a:t>Seite </a:t>
            </a:r>
            <a:fld id="{32211CF8-E16F-43CE-AB70-6970E726F8AD}" type="slidenum">
              <a:rPr lang="de-DE" altLang="de-DE" sz="1000" smtClean="0">
                <a:solidFill>
                  <a:srgbClr val="717171"/>
                </a:solidFill>
              </a:rPr>
              <a:pPr/>
              <a:t>19</a:t>
            </a:fld>
            <a:endParaRPr lang="de-DE" altLang="de-DE" sz="1000" dirty="0">
              <a:solidFill>
                <a:srgbClr val="717171"/>
              </a:solidFill>
            </a:endParaRPr>
          </a:p>
        </p:txBody>
      </p:sp>
    </p:spTree>
    <p:extLst>
      <p:ext uri="{BB962C8B-B14F-4D97-AF65-F5344CB8AC3E}">
        <p14:creationId xmlns:p14="http://schemas.microsoft.com/office/powerpoint/2010/main" val="85282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531BA81-2F52-7469-059A-99446D5661F3}"/>
              </a:ext>
            </a:extLst>
          </p:cNvPr>
          <p:cNvPicPr>
            <a:picLocks noChangeAspect="1"/>
          </p:cNvPicPr>
          <p:nvPr/>
        </p:nvPicPr>
        <p:blipFill>
          <a:blip r:embed="rId2"/>
          <a:stretch>
            <a:fillRect/>
          </a:stretch>
        </p:blipFill>
        <p:spPr>
          <a:xfrm>
            <a:off x="7104241" y="1333319"/>
            <a:ext cx="1465624" cy="732812"/>
          </a:xfrm>
          <a:prstGeom prst="rect">
            <a:avLst/>
          </a:prstGeom>
        </p:spPr>
      </p:pic>
      <p:sp>
        <p:nvSpPr>
          <p:cNvPr id="2" name="Titel 1"/>
          <p:cNvSpPr>
            <a:spLocks noGrp="1"/>
          </p:cNvSpPr>
          <p:nvPr>
            <p:ph type="title"/>
          </p:nvPr>
        </p:nvSpPr>
        <p:spPr>
          <a:xfrm>
            <a:off x="539748" y="1808922"/>
            <a:ext cx="8061325" cy="358560"/>
          </a:xfrm>
        </p:spPr>
        <p:txBody>
          <a:bodyPr/>
          <a:lstStyle/>
          <a:p>
            <a:pPr algn="ctr"/>
            <a:r>
              <a:rPr lang="en-GB" dirty="0">
                <a:latin typeface="+mn-lt"/>
                <a:cs typeface="Calibri" panose="020F0502020204030204" pitchFamily="34" charset="0"/>
              </a:rPr>
              <a:t>Scientific concepts to reach an answer that might help</a:t>
            </a:r>
            <a:endParaRPr lang="en-GB" sz="2000" dirty="0">
              <a:latin typeface="+mn-lt"/>
            </a:endParaRPr>
          </a:p>
        </p:txBody>
      </p:sp>
      <p:sp>
        <p:nvSpPr>
          <p:cNvPr id="3" name="Inhaltsplatzhalter 2"/>
          <p:cNvSpPr>
            <a:spLocks noGrp="1"/>
          </p:cNvSpPr>
          <p:nvPr>
            <p:ph idx="1"/>
          </p:nvPr>
        </p:nvSpPr>
        <p:spPr/>
        <p:txBody>
          <a:bodyPr/>
          <a:lstStyle/>
          <a:p>
            <a:r>
              <a:rPr lang="en-US" sz="1800" dirty="0"/>
              <a:t> </a:t>
            </a:r>
          </a:p>
          <a:p>
            <a:pPr>
              <a:buFont typeface="Arial" panose="020B0604020202020204" pitchFamily="34" charset="0"/>
              <a:buChar char="•"/>
            </a:pPr>
            <a:r>
              <a:rPr lang="en-GB" sz="1800" dirty="0"/>
              <a:t>Concepts for comparison of different models for Qualifications to Employment 			(</a:t>
            </a:r>
            <a:r>
              <a:rPr lang="en-GB" sz="1800" b="1" dirty="0"/>
              <a:t>NOT</a:t>
            </a:r>
            <a:r>
              <a:rPr lang="en-GB" sz="1800" dirty="0"/>
              <a:t> models of TVET)</a:t>
            </a:r>
          </a:p>
          <a:p>
            <a:pPr>
              <a:buFont typeface="Arial" panose="020B0604020202020204" pitchFamily="34" charset="0"/>
              <a:buChar char="•"/>
            </a:pPr>
            <a:endParaRPr lang="en-US" sz="1800" dirty="0"/>
          </a:p>
          <a:p>
            <a:pPr>
              <a:buFont typeface="Arial" panose="020B0604020202020204" pitchFamily="34" charset="0"/>
              <a:buChar char="•"/>
            </a:pPr>
            <a:r>
              <a:rPr lang="en-US" sz="1800" dirty="0"/>
              <a:t>Cases </a:t>
            </a:r>
          </a:p>
          <a:p>
            <a:pPr lvl="1">
              <a:buFont typeface="Arial" panose="020B0604020202020204" pitchFamily="34" charset="0"/>
              <a:buChar char="•"/>
            </a:pPr>
            <a:r>
              <a:rPr lang="en-US" sz="1800" dirty="0"/>
              <a:t>Innovative approaches to modern professional training – Insights from Germany</a:t>
            </a:r>
          </a:p>
          <a:p>
            <a:pPr lvl="1">
              <a:buFont typeface="Arial" panose="020B0604020202020204" pitchFamily="34" charset="0"/>
              <a:buChar char="•"/>
            </a:pPr>
            <a:endParaRPr lang="en-US" sz="1800" dirty="0"/>
          </a:p>
          <a:p>
            <a:pPr lvl="1">
              <a:buFont typeface="Arial" panose="020B0604020202020204" pitchFamily="34" charset="0"/>
              <a:buChar char="•"/>
            </a:pPr>
            <a:r>
              <a:rPr lang="en-GB" sz="1800" dirty="0"/>
              <a:t>TVET in fragile contexts – a new Approach for Somalia</a:t>
            </a:r>
          </a:p>
          <a:p>
            <a:pPr lvl="1">
              <a:buFont typeface="Arial" panose="020B0604020202020204" pitchFamily="34" charset="0"/>
              <a:buChar char="•"/>
            </a:pPr>
            <a:endParaRPr lang="de-DE" sz="1800" dirty="0"/>
          </a:p>
          <a:p>
            <a:pPr lvl="1">
              <a:buFont typeface="Arial" panose="020B0604020202020204" pitchFamily="34" charset="0"/>
              <a:buChar char="•"/>
            </a:pPr>
            <a:r>
              <a:rPr lang="de-DE" sz="1800" dirty="0"/>
              <a:t>The </a:t>
            </a:r>
            <a:r>
              <a:rPr lang="en-GB" sz="1800" dirty="0"/>
              <a:t>intertwining</a:t>
            </a:r>
            <a:r>
              <a:rPr lang="de-DE" sz="1800" dirty="0"/>
              <a:t> </a:t>
            </a:r>
            <a:r>
              <a:rPr lang="en-GB" sz="1800" dirty="0"/>
              <a:t>between informal apprenticeship and formal TVET- college training in Nigeria</a:t>
            </a:r>
          </a:p>
        </p:txBody>
      </p:sp>
      <p:sp>
        <p:nvSpPr>
          <p:cNvPr id="4" name="Fußzeilenplatzhalter 3"/>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5" name="Foliennummernplatzhalter 4"/>
          <p:cNvSpPr>
            <a:spLocks noGrp="1"/>
          </p:cNvSpPr>
          <p:nvPr>
            <p:ph type="sldNum" sz="quarter" idx="11"/>
          </p:nvPr>
        </p:nvSpPr>
        <p:spPr/>
        <p:txBody>
          <a:bodyPr/>
          <a:lstStyle/>
          <a:p>
            <a:r>
              <a:rPr lang="de-DE" altLang="de-DE" dirty="0">
                <a:solidFill>
                  <a:srgbClr val="717171"/>
                </a:solidFill>
              </a:rPr>
              <a:t>Seite </a:t>
            </a:r>
            <a:fld id="{32211CF8-E16F-43CE-AB70-6970E726F8AD}" type="slidenum">
              <a:rPr lang="de-DE" altLang="de-DE" smtClean="0">
                <a:solidFill>
                  <a:srgbClr val="717171"/>
                </a:solidFill>
              </a:rPr>
              <a:pPr/>
              <a:t>2</a:t>
            </a:fld>
            <a:endParaRPr lang="de-DE" altLang="de-DE" dirty="0">
              <a:solidFill>
                <a:srgbClr val="717171"/>
              </a:solidFill>
            </a:endParaRPr>
          </a:p>
        </p:txBody>
      </p:sp>
      <p:sp>
        <p:nvSpPr>
          <p:cNvPr id="8" name="Titel 1">
            <a:extLst>
              <a:ext uri="{FF2B5EF4-FFF2-40B4-BE49-F238E27FC236}">
                <a16:creationId xmlns:a16="http://schemas.microsoft.com/office/drawing/2014/main" id="{E3103A36-0BBD-4E0D-85DA-16961E228FBE}"/>
              </a:ext>
            </a:extLst>
          </p:cNvPr>
          <p:cNvSpPr txBox="1">
            <a:spLocks/>
          </p:cNvSpPr>
          <p:nvPr/>
        </p:nvSpPr>
        <p:spPr bwMode="auto">
          <a:xfrm>
            <a:off x="539748" y="165796"/>
            <a:ext cx="8061325" cy="32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de-DE" sz="1400" dirty="0">
                <a:solidFill>
                  <a:srgbClr val="C50E1F"/>
                </a:solidFill>
                <a:cs typeface="Calibri" panose="020F0502020204030204" pitchFamily="34" charset="0"/>
              </a:rPr>
              <a:t>Outline</a:t>
            </a:r>
            <a:endParaRPr lang="de-DE" sz="1400" dirty="0">
              <a:solidFill>
                <a:srgbClr val="C50E1F"/>
              </a:solidFill>
            </a:endParaRPr>
          </a:p>
        </p:txBody>
      </p:sp>
    </p:spTree>
    <p:extLst>
      <p:ext uri="{BB962C8B-B14F-4D97-AF65-F5344CB8AC3E}">
        <p14:creationId xmlns:p14="http://schemas.microsoft.com/office/powerpoint/2010/main" val="4296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0172508-43CF-51C6-00D0-48E85A8EDB1C}"/>
              </a:ext>
            </a:extLst>
          </p:cNvPr>
          <p:cNvSpPr>
            <a:spLocks noGrp="1"/>
          </p:cNvSpPr>
          <p:nvPr>
            <p:ph type="title"/>
          </p:nvPr>
        </p:nvSpPr>
        <p:spPr>
          <a:xfrm>
            <a:off x="539750" y="1740115"/>
            <a:ext cx="8061325" cy="358560"/>
          </a:xfrm>
        </p:spPr>
        <p:txBody>
          <a:bodyPr/>
          <a:lstStyle/>
          <a:p>
            <a:r>
              <a:rPr lang="de-DE" dirty="0"/>
              <a:t>Skills Formation System</a:t>
            </a:r>
          </a:p>
        </p:txBody>
      </p:sp>
      <p:pic>
        <p:nvPicPr>
          <p:cNvPr id="8" name="Grafik 7">
            <a:extLst>
              <a:ext uri="{FF2B5EF4-FFF2-40B4-BE49-F238E27FC236}">
                <a16:creationId xmlns:a16="http://schemas.microsoft.com/office/drawing/2014/main" id="{0EF24428-8E3E-6F64-417E-23735F75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6" y="2509798"/>
            <a:ext cx="8717087" cy="3098110"/>
          </a:xfrm>
          <a:prstGeom prst="rect">
            <a:avLst/>
          </a:prstGeom>
        </p:spPr>
      </p:pic>
      <p:sp>
        <p:nvSpPr>
          <p:cNvPr id="9" name="Rechteck 8">
            <a:extLst>
              <a:ext uri="{FF2B5EF4-FFF2-40B4-BE49-F238E27FC236}">
                <a16:creationId xmlns:a16="http://schemas.microsoft.com/office/drawing/2014/main" id="{09ACABEB-B3A3-E487-2F1B-F6FA7FD459F0}"/>
              </a:ext>
            </a:extLst>
          </p:cNvPr>
          <p:cNvSpPr/>
          <p:nvPr/>
        </p:nvSpPr>
        <p:spPr>
          <a:xfrm>
            <a:off x="213456" y="5759769"/>
            <a:ext cx="8709214" cy="215444"/>
          </a:xfrm>
          <a:prstGeom prst="rect">
            <a:avLst/>
          </a:prstGeom>
        </p:spPr>
        <p:txBody>
          <a:bodyPr wrap="square">
            <a:spAutoFit/>
          </a:bodyPr>
          <a:lstStyle/>
          <a:p>
            <a:r>
              <a:rPr lang="en-GB" sz="800" dirty="0"/>
              <a:t>Table: The different models of organisation of education &amp; training for employment and labour in developed industrial democracies, see </a:t>
            </a:r>
            <a:r>
              <a:rPr lang="en-US" sz="800" dirty="0"/>
              <a:t>Busemeyer, M. R./Trampusch, C. (2011), p.12 </a:t>
            </a:r>
            <a:endParaRPr lang="en-GB" sz="800" dirty="0"/>
          </a:p>
        </p:txBody>
      </p:sp>
      <p:sp>
        <p:nvSpPr>
          <p:cNvPr id="2" name="Fußzeilenplatzhalter 3">
            <a:extLst>
              <a:ext uri="{FF2B5EF4-FFF2-40B4-BE49-F238E27FC236}">
                <a16:creationId xmlns:a16="http://schemas.microsoft.com/office/drawing/2014/main" id="{8C0186CA-16CA-B6C9-FF18-2A7A2525B0A0}"/>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3" name="Foliennummernplatzhalter 4">
            <a:extLst>
              <a:ext uri="{FF2B5EF4-FFF2-40B4-BE49-F238E27FC236}">
                <a16:creationId xmlns:a16="http://schemas.microsoft.com/office/drawing/2014/main" id="{645E3B39-3EDF-2F8E-B723-0333CA5FA117}"/>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20</a:t>
            </a:fld>
            <a:endParaRPr lang="de-DE" altLang="de-DE" dirty="0">
              <a:solidFill>
                <a:srgbClr val="717171"/>
              </a:solidFill>
            </a:endParaRPr>
          </a:p>
        </p:txBody>
      </p:sp>
    </p:spTree>
    <p:extLst>
      <p:ext uri="{BB962C8B-B14F-4D97-AF65-F5344CB8AC3E}">
        <p14:creationId xmlns:p14="http://schemas.microsoft.com/office/powerpoint/2010/main" val="246939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a:spLocks noGrp="1"/>
          </p:cNvSpPr>
          <p:nvPr>
            <p:ph type="title"/>
          </p:nvPr>
        </p:nvSpPr>
        <p:spPr/>
        <p:txBody>
          <a:bodyPr>
            <a:normAutofit fontScale="90000"/>
          </a:bodyPr>
          <a:lstStyle/>
          <a:p>
            <a:r>
              <a:rPr lang="de-DE" sz="2701" cap="small"/>
              <a:t>Systematisation of comparative research </a:t>
            </a:r>
            <a:br>
              <a:rPr lang="de-DE" sz="2701" cap="small" dirty="0"/>
            </a:br>
            <a:r>
              <a:rPr lang="de-DE" sz="1500" cap="small" dirty="0"/>
              <a:t>in an international perspective</a:t>
            </a:r>
          </a:p>
        </p:txBody>
      </p:sp>
      <p:sp>
        <p:nvSpPr>
          <p:cNvPr id="11" name="Inhaltsplatzhalter 10"/>
          <p:cNvSpPr>
            <a:spLocks noGrp="1"/>
          </p:cNvSpPr>
          <p:nvPr>
            <p:ph idx="1"/>
          </p:nvPr>
        </p:nvSpPr>
        <p:spPr>
          <a:xfrm>
            <a:off x="913449" y="2228537"/>
            <a:ext cx="7317105" cy="3772883"/>
          </a:xfrm>
        </p:spPr>
        <p:txBody>
          <a:bodyPr vert="horz" wrap="square" lIns="68598" tIns="34299" rIns="68598" bIns="34299" numCol="1" rtlCol="0" anchor="t" anchorCtr="0" compatLnSpc="1">
            <a:prstTxWarp prst="textNoShape">
              <a:avLst/>
            </a:prstTxWarp>
            <a:normAutofit/>
          </a:bodyPr>
          <a:lstStyle/>
          <a:p>
            <a:r>
              <a:rPr lang="en-GB" dirty="0"/>
              <a:t>A system of qualification for gainful employment establishes a context of meaning which has differentiated itself from the plethora of other social contexts of meaning in response to a specific problem —  e.g. What is a societal common understanding of a good qualification system?</a:t>
            </a:r>
          </a:p>
          <a:p>
            <a:r>
              <a:rPr lang="en-GB" dirty="0"/>
              <a:t>On this basis, an understanding is possible, since all participants follow certain rules and accept similar patterns of interpretation of their actions.</a:t>
            </a:r>
          </a:p>
          <a:p>
            <a:r>
              <a:rPr lang="en-GB" dirty="0"/>
              <a:t>They represent </a:t>
            </a:r>
            <a:r>
              <a:rPr lang="en-GB" b="1" u="sng" dirty="0"/>
              <a:t>legitimate</a:t>
            </a:r>
            <a:r>
              <a:rPr lang="en-GB" dirty="0"/>
              <a:t> regulatory patterns of social action</a:t>
            </a:r>
          </a:p>
          <a:p>
            <a:r>
              <a:rPr lang="en-GB" dirty="0"/>
              <a:t>These </a:t>
            </a:r>
            <a:r>
              <a:rPr lang="en-GB" dirty="0">
                <a:ea typeface="+mn-lt"/>
                <a:cs typeface="+mn-lt"/>
              </a:rPr>
              <a:t>regulatory </a:t>
            </a:r>
            <a:r>
              <a:rPr lang="en-GB" dirty="0"/>
              <a:t>patterns of qualification for gainful employment are embedded in other areas of society, which can be described as the specific </a:t>
            </a:r>
            <a:r>
              <a:rPr lang="en-GB" b="1" u="sng" dirty="0"/>
              <a:t>work culture</a:t>
            </a:r>
            <a:r>
              <a:rPr lang="en-GB" dirty="0"/>
              <a:t> of a society.</a:t>
            </a:r>
          </a:p>
          <a:p>
            <a:endParaRPr lang="en-GB" dirty="0"/>
          </a:p>
        </p:txBody>
      </p:sp>
      <p:pic>
        <p:nvPicPr>
          <p:cNvPr id="6" name="Grafik 5"/>
          <p:cNvPicPr>
            <a:picLocks noChangeAspect="1"/>
          </p:cNvPicPr>
          <p:nvPr/>
        </p:nvPicPr>
        <p:blipFill>
          <a:blip r:embed="rId3"/>
          <a:stretch>
            <a:fillRect/>
          </a:stretch>
        </p:blipFill>
        <p:spPr>
          <a:xfrm>
            <a:off x="7011777" y="1304103"/>
            <a:ext cx="1465624" cy="732812"/>
          </a:xfrm>
          <a:prstGeom prst="rect">
            <a:avLst/>
          </a:prstGeom>
        </p:spPr>
      </p:pic>
      <p:sp>
        <p:nvSpPr>
          <p:cNvPr id="7" name="Rechteck 6"/>
          <p:cNvSpPr/>
          <p:nvPr/>
        </p:nvSpPr>
        <p:spPr>
          <a:xfrm>
            <a:off x="1941658" y="256853"/>
            <a:ext cx="5070119" cy="230851"/>
          </a:xfrm>
          <a:prstGeom prst="rect">
            <a:avLst/>
          </a:prstGeom>
        </p:spPr>
        <p:txBody>
          <a:bodyPr wrap="square" lIns="68598" tIns="34299" rIns="67518" bIns="34299" anchor="t">
            <a:spAutoFit/>
          </a:bodyPr>
          <a:lstStyle/>
          <a:p>
            <a:pPr algn="r"/>
            <a:r>
              <a:rPr lang="de-DE" sz="1050" dirty="0"/>
              <a:t>Macro-analysis from the perspective </a:t>
            </a:r>
            <a:r>
              <a:rPr lang="de-DE" sz="1050" dirty="0" err="1"/>
              <a:t>of</a:t>
            </a:r>
            <a:r>
              <a:rPr lang="de-DE" sz="1050" dirty="0"/>
              <a:t> a </a:t>
            </a:r>
            <a:r>
              <a:rPr lang="de-DE" sz="1050" i="1" dirty="0" err="1">
                <a:ea typeface="+mn-lt"/>
                <a:cs typeface="+mn-lt"/>
              </a:rPr>
              <a:t>Pedagogy</a:t>
            </a:r>
            <a:r>
              <a:rPr lang="de-DE" sz="1050" i="1" dirty="0">
                <a:ea typeface="+mn-lt"/>
                <a:cs typeface="+mn-lt"/>
              </a:rPr>
              <a:t> </a:t>
            </a:r>
            <a:r>
              <a:rPr lang="de-DE" sz="1050" i="1" dirty="0" err="1">
                <a:ea typeface="+mn-lt"/>
                <a:cs typeface="+mn-lt"/>
              </a:rPr>
              <a:t>of</a:t>
            </a:r>
            <a:r>
              <a:rPr lang="de-DE" sz="1050" i="1" dirty="0">
                <a:ea typeface="+mn-lt"/>
                <a:cs typeface="+mn-lt"/>
              </a:rPr>
              <a:t> </a:t>
            </a:r>
            <a:r>
              <a:rPr lang="de-DE" sz="1050" i="1" dirty="0" err="1">
                <a:ea typeface="+mn-lt"/>
                <a:cs typeface="+mn-lt"/>
              </a:rPr>
              <a:t>Gainful</a:t>
            </a:r>
            <a:r>
              <a:rPr lang="de-DE" sz="1050" i="1" dirty="0">
                <a:ea typeface="+mn-lt"/>
                <a:cs typeface="+mn-lt"/>
              </a:rPr>
              <a:t> </a:t>
            </a:r>
            <a:r>
              <a:rPr lang="de-DE" sz="1050" i="1" dirty="0" err="1">
                <a:ea typeface="+mn-lt"/>
                <a:cs typeface="+mn-lt"/>
              </a:rPr>
              <a:t>Employment</a:t>
            </a:r>
            <a:r>
              <a:rPr lang="de-DE" sz="1050" i="1" dirty="0"/>
              <a:t> </a:t>
            </a:r>
            <a:endParaRPr lang="de-DE" sz="1050" dirty="0"/>
          </a:p>
        </p:txBody>
      </p:sp>
      <p:sp>
        <p:nvSpPr>
          <p:cNvPr id="13" name="Rechteck 12"/>
          <p:cNvSpPr/>
          <p:nvPr/>
        </p:nvSpPr>
        <p:spPr>
          <a:xfrm rot="16200000">
            <a:off x="7596655" y="3988020"/>
            <a:ext cx="1800493" cy="253916"/>
          </a:xfrm>
          <a:prstGeom prst="rect">
            <a:avLst/>
          </a:prstGeom>
        </p:spPr>
        <p:txBody>
          <a:bodyPr wrap="none">
            <a:spAutoFit/>
          </a:bodyPr>
          <a:lstStyle/>
          <a:p>
            <a:r>
              <a:rPr lang="de-DE" sz="1050" dirty="0"/>
              <a:t>after: Greinert 1997, p. 17f.</a:t>
            </a:r>
          </a:p>
        </p:txBody>
      </p:sp>
      <p:pic>
        <p:nvPicPr>
          <p:cNvPr id="2" name="Grafik 2" descr="Arrow Right mit einfarbiger Füllung">
            <a:extLst>
              <a:ext uri="{FF2B5EF4-FFF2-40B4-BE49-F238E27FC236}">
                <a16:creationId xmlns:a16="http://schemas.microsoft.com/office/drawing/2014/main" id="{728AD343-DF9A-4EFF-8B4A-6EFB472025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3063" y="2642667"/>
            <a:ext cx="289187" cy="685979"/>
          </a:xfrm>
          <a:prstGeom prst="rect">
            <a:avLst/>
          </a:prstGeom>
        </p:spPr>
      </p:pic>
    </p:spTree>
    <p:extLst>
      <p:ext uri="{BB962C8B-B14F-4D97-AF65-F5344CB8AC3E}">
        <p14:creationId xmlns:p14="http://schemas.microsoft.com/office/powerpoint/2010/main" val="266469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913449" y="1478295"/>
            <a:ext cx="7317105" cy="648534"/>
          </a:xfrm>
        </p:spPr>
        <p:txBody>
          <a:bodyPr>
            <a:normAutofit fontScale="90000"/>
          </a:bodyPr>
          <a:lstStyle/>
          <a:p>
            <a:r>
              <a:rPr lang="de-DE" sz="2701" cap="small"/>
              <a:t>Systematisation of comparative research</a:t>
            </a:r>
            <a:br>
              <a:rPr lang="de-DE" sz="2701" cap="small" dirty="0"/>
            </a:br>
            <a:r>
              <a:rPr lang="de-DE" sz="1500" cap="small" dirty="0"/>
              <a:t>in an international perspective</a:t>
            </a:r>
          </a:p>
        </p:txBody>
      </p:sp>
      <p:sp>
        <p:nvSpPr>
          <p:cNvPr id="9" name="Textplatzhalter 8"/>
          <p:cNvSpPr>
            <a:spLocks noGrp="1"/>
          </p:cNvSpPr>
          <p:nvPr>
            <p:ph sz="half" idx="2"/>
          </p:nvPr>
        </p:nvSpPr>
        <p:spPr>
          <a:xfrm>
            <a:off x="4777942" y="2228537"/>
            <a:ext cx="3532470" cy="822322"/>
          </a:xfrm>
        </p:spPr>
        <p:txBody>
          <a:bodyPr vert="horz" wrap="square" lIns="68598" tIns="34299" rIns="27007" bIns="34299" numCol="1" rtlCol="0" anchor="t" anchorCtr="0" compatLnSpc="1">
            <a:prstTxWarp prst="textNoShape">
              <a:avLst/>
            </a:prstTxWarp>
            <a:noAutofit/>
          </a:bodyPr>
          <a:lstStyle/>
          <a:p>
            <a:pPr>
              <a:buSzPct val="100000"/>
              <a:buFont typeface="Arial" panose="020B0604020202020204" pitchFamily="34" charset="0"/>
              <a:buChar char="•"/>
            </a:pPr>
            <a:r>
              <a:rPr lang="en-GB" sz="1800" dirty="0"/>
              <a:t>Systems of Qualification to  Employment are systems of </a:t>
            </a:r>
            <a:r>
              <a:rPr lang="en-GB" sz="1800" u="sng" dirty="0"/>
              <a:t>Social Action</a:t>
            </a:r>
          </a:p>
        </p:txBody>
      </p:sp>
      <p:pic>
        <p:nvPicPr>
          <p:cNvPr id="10" name="Grafik 9"/>
          <p:cNvPicPr>
            <a:picLocks noChangeAspect="1"/>
          </p:cNvPicPr>
          <p:nvPr/>
        </p:nvPicPr>
        <p:blipFill>
          <a:blip r:embed="rId3"/>
          <a:stretch>
            <a:fillRect/>
          </a:stretch>
        </p:blipFill>
        <p:spPr>
          <a:xfrm>
            <a:off x="7290189" y="1402224"/>
            <a:ext cx="1465624" cy="732812"/>
          </a:xfrm>
          <a:prstGeom prst="rect">
            <a:avLst/>
          </a:prstGeom>
        </p:spPr>
      </p:pic>
      <p:sp>
        <p:nvSpPr>
          <p:cNvPr id="11" name="Rechteck 10"/>
          <p:cNvSpPr/>
          <p:nvPr/>
        </p:nvSpPr>
        <p:spPr>
          <a:xfrm>
            <a:off x="2222673" y="198910"/>
            <a:ext cx="5455704" cy="230851"/>
          </a:xfrm>
          <a:prstGeom prst="rect">
            <a:avLst/>
          </a:prstGeom>
        </p:spPr>
        <p:txBody>
          <a:bodyPr wrap="square" lIns="68598" tIns="34299" rIns="0" bIns="34299" anchor="t">
            <a:spAutoFit/>
          </a:bodyPr>
          <a:lstStyle/>
          <a:p>
            <a:r>
              <a:rPr lang="de-DE" sz="1050" dirty="0"/>
              <a:t>Multi-level analysis from the perspective of a </a:t>
            </a:r>
            <a:r>
              <a:rPr lang="de-DE" sz="1050" i="1" dirty="0" err="1">
                <a:ea typeface="+mn-lt"/>
                <a:cs typeface="+mn-lt"/>
              </a:rPr>
              <a:t>Pedagogy</a:t>
            </a:r>
            <a:r>
              <a:rPr lang="de-DE" sz="1050" i="1" dirty="0">
                <a:ea typeface="+mn-lt"/>
                <a:cs typeface="+mn-lt"/>
              </a:rPr>
              <a:t> </a:t>
            </a:r>
            <a:r>
              <a:rPr lang="de-DE" sz="1050" i="1" dirty="0" err="1">
                <a:ea typeface="+mn-lt"/>
                <a:cs typeface="+mn-lt"/>
              </a:rPr>
              <a:t>of</a:t>
            </a:r>
            <a:r>
              <a:rPr lang="de-DE" sz="1050" i="1" dirty="0">
                <a:ea typeface="+mn-lt"/>
                <a:cs typeface="+mn-lt"/>
              </a:rPr>
              <a:t> </a:t>
            </a:r>
            <a:r>
              <a:rPr lang="de-DE" sz="1050" i="1" dirty="0" err="1">
                <a:ea typeface="+mn-lt"/>
                <a:cs typeface="+mn-lt"/>
              </a:rPr>
              <a:t>Gainful</a:t>
            </a:r>
            <a:r>
              <a:rPr lang="de-DE" sz="1050" i="1" dirty="0">
                <a:ea typeface="+mn-lt"/>
                <a:cs typeface="+mn-lt"/>
              </a:rPr>
              <a:t> </a:t>
            </a:r>
            <a:r>
              <a:rPr lang="de-DE" sz="1050" i="1" dirty="0" err="1">
                <a:ea typeface="+mn-lt"/>
                <a:cs typeface="+mn-lt"/>
              </a:rPr>
              <a:t>Employment</a:t>
            </a:r>
            <a:r>
              <a:rPr lang="de-DE" sz="1050" i="1" dirty="0"/>
              <a:t> </a:t>
            </a:r>
          </a:p>
        </p:txBody>
      </p:sp>
      <p:sp>
        <p:nvSpPr>
          <p:cNvPr id="2" name="Pfeil nach rechts 1"/>
          <p:cNvSpPr/>
          <p:nvPr/>
        </p:nvSpPr>
        <p:spPr>
          <a:xfrm>
            <a:off x="2843358" y="4682625"/>
            <a:ext cx="1782662" cy="270100"/>
          </a:xfrm>
          <a:prstGeom prst="rightArrow">
            <a:avLst/>
          </a:prstGeom>
          <a:solidFill>
            <a:srgbClr val="545454">
              <a:alpha val="18824"/>
            </a:srgbClr>
          </a:solidFill>
          <a:ln>
            <a:solidFill>
              <a:srgbClr val="3B3B3B">
                <a:alpha val="18824"/>
              </a:srgbClr>
            </a:solidFill>
          </a:ln>
        </p:spPr>
        <p:style>
          <a:lnRef idx="2">
            <a:schemeClr val="dk1">
              <a:shade val="50000"/>
            </a:schemeClr>
          </a:lnRef>
          <a:fillRef idx="1">
            <a:schemeClr val="dk1"/>
          </a:fillRef>
          <a:effectRef idx="0">
            <a:schemeClr val="dk1"/>
          </a:effectRef>
          <a:fontRef idx="minor">
            <a:schemeClr val="lt1"/>
          </a:fontRef>
        </p:style>
        <p:txBody>
          <a:bodyPr lIns="68598" tIns="34299" rIns="68598" bIns="34299" rtlCol="0" anchor="ctr"/>
          <a:lstStyle/>
          <a:p>
            <a:pPr algn="ctr"/>
            <a:r>
              <a:rPr lang="en-GB" sz="1050" dirty="0">
                <a:solidFill>
                  <a:schemeClr val="tx1">
                    <a:lumMod val="75000"/>
                    <a:lumOff val="25000"/>
                  </a:schemeClr>
                </a:solidFill>
                <a:ea typeface="+mn-lt"/>
                <a:cs typeface="+mn-lt"/>
              </a:rPr>
              <a:t>Analyses based on perspectives as: </a:t>
            </a:r>
          </a:p>
        </p:txBody>
      </p:sp>
      <p:sp>
        <p:nvSpPr>
          <p:cNvPr id="12" name="Pfeil nach rechts 11"/>
          <p:cNvSpPr/>
          <p:nvPr/>
        </p:nvSpPr>
        <p:spPr>
          <a:xfrm>
            <a:off x="2843358" y="3383580"/>
            <a:ext cx="1782662" cy="270100"/>
          </a:xfrm>
          <a:prstGeom prst="rightArrow">
            <a:avLst/>
          </a:prstGeom>
          <a:solidFill>
            <a:srgbClr val="545454">
              <a:alpha val="18824"/>
            </a:srgbClr>
          </a:solidFill>
          <a:ln>
            <a:solidFill>
              <a:srgbClr val="3B3B3B">
                <a:alpha val="18824"/>
              </a:srgbClr>
            </a:solidFill>
          </a:ln>
        </p:spPr>
        <p:style>
          <a:lnRef idx="2">
            <a:schemeClr val="dk1">
              <a:shade val="50000"/>
            </a:schemeClr>
          </a:lnRef>
          <a:fillRef idx="1">
            <a:schemeClr val="dk1"/>
          </a:fillRef>
          <a:effectRef idx="0">
            <a:schemeClr val="dk1"/>
          </a:effectRef>
          <a:fontRef idx="minor">
            <a:schemeClr val="lt1"/>
          </a:fontRef>
        </p:style>
        <p:txBody>
          <a:bodyPr lIns="68598" tIns="34299" rIns="68598" bIns="34299" rtlCol="0" anchor="ctr"/>
          <a:lstStyle/>
          <a:p>
            <a:pPr algn="ctr"/>
            <a:r>
              <a:rPr lang="en-GB" sz="1050">
                <a:solidFill>
                  <a:schemeClr val="tx1">
                    <a:lumMod val="75000"/>
                    <a:lumOff val="25000"/>
                  </a:schemeClr>
                </a:solidFill>
                <a:ea typeface="+mn-lt"/>
                <a:cs typeface="+mn-lt"/>
              </a:rPr>
              <a:t>Analyses based on perspectives as: </a:t>
            </a:r>
          </a:p>
        </p:txBody>
      </p:sp>
      <p:sp>
        <p:nvSpPr>
          <p:cNvPr id="13" name="Pfeil nach rechts 12"/>
          <p:cNvSpPr/>
          <p:nvPr/>
        </p:nvSpPr>
        <p:spPr>
          <a:xfrm>
            <a:off x="2843358" y="2257758"/>
            <a:ext cx="1782662" cy="270100"/>
          </a:xfrm>
          <a:prstGeom prst="rightArrow">
            <a:avLst/>
          </a:prstGeom>
          <a:solidFill>
            <a:srgbClr val="545454">
              <a:alpha val="18824"/>
            </a:srgbClr>
          </a:solidFill>
          <a:ln>
            <a:solidFill>
              <a:srgbClr val="3B3B3B">
                <a:alpha val="18824"/>
              </a:srgbClr>
            </a:solidFill>
          </a:ln>
        </p:spPr>
        <p:style>
          <a:lnRef idx="2">
            <a:schemeClr val="dk1">
              <a:shade val="50000"/>
            </a:schemeClr>
          </a:lnRef>
          <a:fillRef idx="1">
            <a:schemeClr val="dk1"/>
          </a:fillRef>
          <a:effectRef idx="0">
            <a:schemeClr val="dk1"/>
          </a:effectRef>
          <a:fontRef idx="minor">
            <a:schemeClr val="lt1"/>
          </a:fontRef>
        </p:style>
        <p:txBody>
          <a:bodyPr lIns="68598" tIns="34299" rIns="68598" bIns="34299" rtlCol="0" anchor="ctr"/>
          <a:lstStyle/>
          <a:p>
            <a:pPr algn="ctr"/>
            <a:r>
              <a:rPr lang="en-GB" sz="1050" dirty="0">
                <a:solidFill>
                  <a:schemeClr val="tx1">
                    <a:lumMod val="75000"/>
                    <a:lumOff val="25000"/>
                  </a:schemeClr>
                </a:solidFill>
              </a:rPr>
              <a:t>Analyses based on perspectives as:  </a:t>
            </a:r>
          </a:p>
        </p:txBody>
      </p:sp>
      <p:sp>
        <p:nvSpPr>
          <p:cNvPr id="3" name="Rechteck 2"/>
          <p:cNvSpPr/>
          <p:nvPr/>
        </p:nvSpPr>
        <p:spPr>
          <a:xfrm>
            <a:off x="4777942" y="4550038"/>
            <a:ext cx="4133315" cy="1177264"/>
          </a:xfrm>
          <a:prstGeom prst="rect">
            <a:avLst/>
          </a:prstGeom>
        </p:spPr>
        <p:txBody>
          <a:bodyPr wrap="square" lIns="68598" tIns="34299" rIns="68598" bIns="34299" anchor="t">
            <a:spAutoFit/>
          </a:bodyPr>
          <a:lstStyle/>
          <a:p>
            <a:pPr marL="257244" indent="-257244">
              <a:spcBef>
                <a:spcPts val="2251"/>
              </a:spcBef>
              <a:buFont typeface="Arial" panose="020B0604020202020204" pitchFamily="34" charset="0"/>
              <a:buChar char="•"/>
            </a:pPr>
            <a:r>
              <a:rPr lang="en-GB" dirty="0"/>
              <a:t>Learning concepts and their implementation </a:t>
            </a:r>
            <a:br>
              <a:rPr lang="en-GB" dirty="0"/>
            </a:br>
            <a:r>
              <a:rPr lang="en-GB" dirty="0">
                <a:sym typeface="Wingdings" panose="05000000000000000000" pitchFamily="2" charset="2"/>
              </a:rPr>
              <a:t> Implications on pedagogical-didactic approaches </a:t>
            </a:r>
            <a:endParaRPr lang="en-GB" dirty="0"/>
          </a:p>
        </p:txBody>
      </p:sp>
      <p:sp>
        <p:nvSpPr>
          <p:cNvPr id="4" name="Rechteck 3"/>
          <p:cNvSpPr/>
          <p:nvPr/>
        </p:nvSpPr>
        <p:spPr>
          <a:xfrm>
            <a:off x="4777943" y="3315525"/>
            <a:ext cx="3338811" cy="817165"/>
          </a:xfrm>
          <a:prstGeom prst="rect">
            <a:avLst/>
          </a:prstGeom>
        </p:spPr>
        <p:txBody>
          <a:bodyPr wrap="square" lIns="68598" tIns="34299" rIns="68598" bIns="34299" anchor="t">
            <a:spAutoFit/>
          </a:bodyPr>
          <a:lstStyle/>
          <a:p>
            <a:pPr marL="257244" indent="-257244">
              <a:lnSpc>
                <a:spcPct val="90000"/>
              </a:lnSpc>
              <a:buFont typeface="Arial" panose="020B0604020202020204" pitchFamily="34" charset="0"/>
              <a:buChar char="•"/>
            </a:pPr>
            <a:r>
              <a:rPr lang="en-GB" dirty="0"/>
              <a:t>The interaction (functional ones </a:t>
            </a:r>
            <a:r>
              <a:rPr lang="en-GB" dirty="0" err="1"/>
              <a:t>a.o.</a:t>
            </a:r>
            <a:r>
              <a:rPr lang="en-GB" dirty="0"/>
              <a:t>) of the elements of Qualification to Employment </a:t>
            </a:r>
          </a:p>
        </p:txBody>
      </p:sp>
      <p:sp>
        <p:nvSpPr>
          <p:cNvPr id="5" name="Rechteck 4"/>
          <p:cNvSpPr/>
          <p:nvPr/>
        </p:nvSpPr>
        <p:spPr>
          <a:xfrm>
            <a:off x="831947" y="3350124"/>
            <a:ext cx="1547218" cy="369332"/>
          </a:xfrm>
          <a:prstGeom prst="rect">
            <a:avLst/>
          </a:prstGeom>
        </p:spPr>
        <p:txBody>
          <a:bodyPr wrap="none">
            <a:spAutoFit/>
          </a:bodyPr>
          <a:lstStyle/>
          <a:p>
            <a:pPr marL="257244" indent="-257244">
              <a:buFont typeface="Arial" panose="020B0604020202020204" pitchFamily="34" charset="0"/>
              <a:buChar char="•"/>
            </a:pPr>
            <a:r>
              <a:rPr lang="de-DE" dirty="0"/>
              <a:t>Meso level</a:t>
            </a:r>
          </a:p>
        </p:txBody>
      </p:sp>
      <p:sp>
        <p:nvSpPr>
          <p:cNvPr id="14" name="Rechteck 13"/>
          <p:cNvSpPr/>
          <p:nvPr/>
        </p:nvSpPr>
        <p:spPr>
          <a:xfrm>
            <a:off x="841568" y="4606386"/>
            <a:ext cx="1547218" cy="369332"/>
          </a:xfrm>
          <a:prstGeom prst="rect">
            <a:avLst/>
          </a:prstGeom>
        </p:spPr>
        <p:txBody>
          <a:bodyPr wrap="none">
            <a:spAutoFit/>
          </a:bodyPr>
          <a:lstStyle/>
          <a:p>
            <a:pPr marL="257244" indent="-257244">
              <a:buFont typeface="Arial" panose="020B0604020202020204" pitchFamily="34" charset="0"/>
              <a:buChar char="•"/>
            </a:pPr>
            <a:r>
              <a:rPr lang="de-DE" dirty="0"/>
              <a:t>Micro level</a:t>
            </a:r>
          </a:p>
        </p:txBody>
      </p:sp>
      <p:sp>
        <p:nvSpPr>
          <p:cNvPr id="15" name="Rechteck 14"/>
          <p:cNvSpPr/>
          <p:nvPr/>
        </p:nvSpPr>
        <p:spPr>
          <a:xfrm>
            <a:off x="831948" y="2219638"/>
            <a:ext cx="1624163" cy="369332"/>
          </a:xfrm>
          <a:prstGeom prst="rect">
            <a:avLst/>
          </a:prstGeom>
        </p:spPr>
        <p:txBody>
          <a:bodyPr wrap="none">
            <a:spAutoFit/>
          </a:bodyPr>
          <a:lstStyle/>
          <a:p>
            <a:pPr marL="257244" indent="-257244">
              <a:buFont typeface="Arial" panose="020B0604020202020204" pitchFamily="34" charset="0"/>
              <a:buChar char="•"/>
            </a:pPr>
            <a:r>
              <a:rPr lang="de-DE" dirty="0"/>
              <a:t>Macro level</a:t>
            </a:r>
          </a:p>
        </p:txBody>
      </p:sp>
      <p:sp>
        <p:nvSpPr>
          <p:cNvPr id="6" name="Rechteck 5"/>
          <p:cNvSpPr/>
          <p:nvPr/>
        </p:nvSpPr>
        <p:spPr>
          <a:xfrm>
            <a:off x="913449" y="5880524"/>
            <a:ext cx="8096384" cy="253934"/>
          </a:xfrm>
          <a:prstGeom prst="rect">
            <a:avLst/>
          </a:prstGeom>
        </p:spPr>
        <p:txBody>
          <a:bodyPr wrap="square" lIns="68598" tIns="34299" rIns="68598" bIns="34299" anchor="t">
            <a:spAutoFit/>
          </a:bodyPr>
          <a:lstStyle/>
          <a:p>
            <a:r>
              <a:rPr lang="de-DE" sz="1200" dirty="0" err="1"/>
              <a:t>Based</a:t>
            </a:r>
            <a:r>
              <a:rPr lang="de-DE" sz="1200" dirty="0"/>
              <a:t> on The </a:t>
            </a:r>
            <a:r>
              <a:rPr lang="de-DE" sz="1200" dirty="0" err="1"/>
              <a:t>concept</a:t>
            </a:r>
            <a:r>
              <a:rPr lang="de-DE" sz="1200" dirty="0"/>
              <a:t> </a:t>
            </a:r>
            <a:r>
              <a:rPr lang="de-DE" sz="1200" dirty="0" err="1"/>
              <a:t>of</a:t>
            </a:r>
            <a:r>
              <a:rPr lang="de-DE" sz="1200" dirty="0"/>
              <a:t> ideal </a:t>
            </a:r>
            <a:r>
              <a:rPr lang="de-DE" sz="1200" dirty="0" err="1"/>
              <a:t>types</a:t>
            </a:r>
            <a:r>
              <a:rPr lang="de-DE" sz="1200" dirty="0"/>
              <a:t> </a:t>
            </a:r>
            <a:r>
              <a:rPr lang="de-DE" sz="1200" dirty="0" err="1"/>
              <a:t>of</a:t>
            </a:r>
            <a:r>
              <a:rPr lang="de-DE" sz="1200" dirty="0"/>
              <a:t> </a:t>
            </a:r>
            <a:r>
              <a:rPr lang="de-DE" sz="1200" dirty="0" err="1"/>
              <a:t>the</a:t>
            </a:r>
            <a:r>
              <a:rPr lang="de-DE" sz="1200" dirty="0"/>
              <a:t> </a:t>
            </a:r>
            <a:r>
              <a:rPr lang="de-DE" sz="1200" dirty="0" err="1"/>
              <a:t>classical</a:t>
            </a:r>
            <a:r>
              <a:rPr lang="de-DE" sz="1200" dirty="0"/>
              <a:t> </a:t>
            </a:r>
            <a:r>
              <a:rPr lang="de-DE" sz="1200" dirty="0" err="1"/>
              <a:t>vocational</a:t>
            </a:r>
            <a:r>
              <a:rPr lang="de-DE" sz="1200" dirty="0"/>
              <a:t> </a:t>
            </a:r>
            <a:r>
              <a:rPr lang="de-DE" sz="1200" dirty="0" err="1"/>
              <a:t>training</a:t>
            </a:r>
            <a:r>
              <a:rPr lang="de-DE" sz="1200" dirty="0"/>
              <a:t> </a:t>
            </a:r>
            <a:r>
              <a:rPr lang="de-DE" sz="1200" dirty="0" err="1"/>
              <a:t>models</a:t>
            </a:r>
            <a:r>
              <a:rPr lang="de-DE" sz="1200" dirty="0"/>
              <a:t> in Europe (W.-D. Greinert, 2010 etc.)</a:t>
            </a:r>
          </a:p>
        </p:txBody>
      </p:sp>
      <p:sp>
        <p:nvSpPr>
          <p:cNvPr id="16" name="Fußzeilenplatzhalter 3">
            <a:extLst>
              <a:ext uri="{FF2B5EF4-FFF2-40B4-BE49-F238E27FC236}">
                <a16:creationId xmlns:a16="http://schemas.microsoft.com/office/drawing/2014/main" id="{8DCC643C-2C87-682C-C143-0B2F792C31B0}"/>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7" name="Foliennummernplatzhalter 4">
            <a:extLst>
              <a:ext uri="{FF2B5EF4-FFF2-40B4-BE49-F238E27FC236}">
                <a16:creationId xmlns:a16="http://schemas.microsoft.com/office/drawing/2014/main" id="{AFE28D58-26B7-790B-3666-ED655D17F1FE}"/>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3</a:t>
            </a:fld>
            <a:endParaRPr lang="de-DE" altLang="de-DE" dirty="0">
              <a:solidFill>
                <a:srgbClr val="717171"/>
              </a:solidFill>
            </a:endParaRPr>
          </a:p>
        </p:txBody>
      </p:sp>
    </p:spTree>
    <p:extLst>
      <p:ext uri="{BB962C8B-B14F-4D97-AF65-F5344CB8AC3E}">
        <p14:creationId xmlns:p14="http://schemas.microsoft.com/office/powerpoint/2010/main" val="27609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B91DC-C802-2A36-14B4-731C95869424}"/>
              </a:ext>
            </a:extLst>
          </p:cNvPr>
          <p:cNvSpPr>
            <a:spLocks noGrp="1"/>
          </p:cNvSpPr>
          <p:nvPr>
            <p:ph type="title"/>
          </p:nvPr>
        </p:nvSpPr>
        <p:spPr>
          <a:xfrm>
            <a:off x="539750" y="1430577"/>
            <a:ext cx="8061325" cy="743280"/>
          </a:xfrm>
        </p:spPr>
        <p:txBody>
          <a:bodyPr/>
          <a:lstStyle/>
          <a:p>
            <a:r>
              <a:rPr lang="en-GB" dirty="0"/>
              <a:t>To understand properly any solution of </a:t>
            </a:r>
            <a:br>
              <a:rPr lang="en-GB" dirty="0"/>
            </a:br>
            <a:r>
              <a:rPr lang="en-GB" dirty="0"/>
              <a:t>Qualification to Employment in general</a:t>
            </a:r>
          </a:p>
        </p:txBody>
      </p:sp>
      <p:sp>
        <p:nvSpPr>
          <p:cNvPr id="7" name="Textplatzhalter 8">
            <a:extLst>
              <a:ext uri="{FF2B5EF4-FFF2-40B4-BE49-F238E27FC236}">
                <a16:creationId xmlns:a16="http://schemas.microsoft.com/office/drawing/2014/main" id="{A9F5A504-AB40-B563-D305-382462D5A0A4}"/>
              </a:ext>
            </a:extLst>
          </p:cNvPr>
          <p:cNvSpPr txBox="1">
            <a:spLocks/>
          </p:cNvSpPr>
          <p:nvPr/>
        </p:nvSpPr>
        <p:spPr>
          <a:xfrm>
            <a:off x="2762385" y="2547669"/>
            <a:ext cx="3532470" cy="664234"/>
          </a:xfrm>
          <a:prstGeom prst="rect">
            <a:avLst/>
          </a:prstGeom>
          <a:solidFill>
            <a:schemeClr val="accent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vert="horz" wrap="square" lIns="68598" tIns="34299" rIns="27007" bIns="34299" numCol="1" rtlCol="0" anchor="t" anchorCtr="0" compatLnSpc="1">
            <a:prstTxWarp prst="textNoShape">
              <a:avLst/>
            </a:prstTxWarp>
            <a:noAutofit/>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100000"/>
            </a:pPr>
            <a:r>
              <a:rPr lang="en-GB" sz="1800" dirty="0"/>
              <a:t>Models of Qualification to Employment</a:t>
            </a:r>
          </a:p>
        </p:txBody>
      </p:sp>
      <p:sp>
        <p:nvSpPr>
          <p:cNvPr id="8" name="Textplatzhalter 8">
            <a:extLst>
              <a:ext uri="{FF2B5EF4-FFF2-40B4-BE49-F238E27FC236}">
                <a16:creationId xmlns:a16="http://schemas.microsoft.com/office/drawing/2014/main" id="{5153FDE4-BBFD-272B-F2E0-B3D232D85A33}"/>
              </a:ext>
            </a:extLst>
          </p:cNvPr>
          <p:cNvSpPr txBox="1">
            <a:spLocks/>
          </p:cNvSpPr>
          <p:nvPr/>
        </p:nvSpPr>
        <p:spPr>
          <a:xfrm>
            <a:off x="387096" y="4117750"/>
            <a:ext cx="2295719" cy="664234"/>
          </a:xfrm>
          <a:prstGeom prst="rect">
            <a:avLst/>
          </a:prstGeom>
          <a:solidFill>
            <a:schemeClr val="accent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vert="horz" wrap="square" lIns="68598" tIns="34299" rIns="27007" bIns="34299" numCol="1" rtlCol="0" anchor="t" anchorCtr="0" compatLnSpc="1">
            <a:prstTxWarp prst="textNoShape">
              <a:avLst/>
            </a:prstTxWarp>
            <a:noAutofit/>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100000"/>
            </a:pPr>
            <a:r>
              <a:rPr lang="en-GB" sz="1800" dirty="0"/>
              <a:t>Societal perception and beliefs</a:t>
            </a:r>
            <a:endParaRPr lang="en-GB" sz="1800" u="sng" dirty="0"/>
          </a:p>
        </p:txBody>
      </p:sp>
      <p:sp>
        <p:nvSpPr>
          <p:cNvPr id="9" name="Textplatzhalter 8">
            <a:extLst>
              <a:ext uri="{FF2B5EF4-FFF2-40B4-BE49-F238E27FC236}">
                <a16:creationId xmlns:a16="http://schemas.microsoft.com/office/drawing/2014/main" id="{C48FE824-F01F-03EA-D8E3-E3DE48A3628B}"/>
              </a:ext>
            </a:extLst>
          </p:cNvPr>
          <p:cNvSpPr txBox="1">
            <a:spLocks/>
          </p:cNvSpPr>
          <p:nvPr/>
        </p:nvSpPr>
        <p:spPr>
          <a:xfrm>
            <a:off x="3275957" y="4117750"/>
            <a:ext cx="2505327" cy="664234"/>
          </a:xfrm>
          <a:prstGeom prst="rect">
            <a:avLst/>
          </a:prstGeom>
          <a:solidFill>
            <a:schemeClr val="accent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vert="horz" wrap="square" lIns="68598" tIns="34299" rIns="27007" bIns="34299" numCol="1" rtlCol="0" anchor="t" anchorCtr="0" compatLnSpc="1">
            <a:prstTxWarp prst="textNoShape">
              <a:avLst/>
            </a:prstTxWarp>
            <a:noAutofit/>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100000"/>
            </a:pPr>
            <a:r>
              <a:rPr lang="en-GB" sz="1800" dirty="0"/>
              <a:t>Education system in the society</a:t>
            </a:r>
            <a:endParaRPr lang="en-GB" sz="1800" u="sng" dirty="0"/>
          </a:p>
        </p:txBody>
      </p:sp>
      <p:sp>
        <p:nvSpPr>
          <p:cNvPr id="10" name="Textplatzhalter 8">
            <a:extLst>
              <a:ext uri="{FF2B5EF4-FFF2-40B4-BE49-F238E27FC236}">
                <a16:creationId xmlns:a16="http://schemas.microsoft.com/office/drawing/2014/main" id="{A6E3F497-8074-B775-EBE2-AE5BE24B93CB}"/>
              </a:ext>
            </a:extLst>
          </p:cNvPr>
          <p:cNvSpPr txBox="1">
            <a:spLocks/>
          </p:cNvSpPr>
          <p:nvPr/>
        </p:nvSpPr>
        <p:spPr>
          <a:xfrm>
            <a:off x="6305909" y="4117750"/>
            <a:ext cx="2378612" cy="664234"/>
          </a:xfrm>
          <a:prstGeom prst="rect">
            <a:avLst/>
          </a:prstGeom>
          <a:solidFill>
            <a:schemeClr val="accent1"/>
          </a:solidFill>
          <a:effectLst>
            <a:outerShdw blurRad="76200" dir="18900000" sy="23000" kx="-1200000" algn="bl" rotWithShape="0">
              <a:prstClr val="black">
                <a:alpha val="20000"/>
              </a:prstClr>
            </a:outerShdw>
          </a:effectLst>
          <a:scene3d>
            <a:camera prst="orthographicFront"/>
            <a:lightRig rig="threePt" dir="t"/>
          </a:scene3d>
          <a:sp3d>
            <a:bevelT/>
          </a:sp3d>
        </p:spPr>
        <p:txBody>
          <a:bodyPr vert="horz" wrap="square" lIns="68598" tIns="34299" rIns="27007" bIns="34299" numCol="1" rtlCol="0" anchor="t" anchorCtr="0" compatLnSpc="1">
            <a:prstTxWarp prst="textNoShape">
              <a:avLst/>
            </a:prstTxWarp>
            <a:noAutofit/>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100000"/>
            </a:pPr>
            <a:r>
              <a:rPr lang="en-GB" sz="1800" dirty="0"/>
              <a:t>Economic needs and requests</a:t>
            </a:r>
            <a:endParaRPr lang="en-GB" sz="1800" u="sng" dirty="0"/>
          </a:p>
        </p:txBody>
      </p:sp>
      <p:sp>
        <p:nvSpPr>
          <p:cNvPr id="11" name="Pfeil: nach links und rechts 10">
            <a:extLst>
              <a:ext uri="{FF2B5EF4-FFF2-40B4-BE49-F238E27FC236}">
                <a16:creationId xmlns:a16="http://schemas.microsoft.com/office/drawing/2014/main" id="{89BB1193-5B45-8105-08D2-E7DAF8447676}"/>
              </a:ext>
            </a:extLst>
          </p:cNvPr>
          <p:cNvSpPr/>
          <p:nvPr/>
        </p:nvSpPr>
        <p:spPr bwMode="auto">
          <a:xfrm rot="19568424">
            <a:off x="1663379" y="3524435"/>
            <a:ext cx="1190674" cy="339964"/>
          </a:xfrm>
          <a:prstGeom prst="leftRightArrow">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2" name="Pfeil: nach links und rechts 11">
            <a:extLst>
              <a:ext uri="{FF2B5EF4-FFF2-40B4-BE49-F238E27FC236}">
                <a16:creationId xmlns:a16="http://schemas.microsoft.com/office/drawing/2014/main" id="{B336E940-2554-DC3D-4BD8-7CC0D294F6A0}"/>
              </a:ext>
            </a:extLst>
          </p:cNvPr>
          <p:cNvSpPr/>
          <p:nvPr/>
        </p:nvSpPr>
        <p:spPr bwMode="auto">
          <a:xfrm rot="16200000">
            <a:off x="4091079" y="3510227"/>
            <a:ext cx="875083" cy="339964"/>
          </a:xfrm>
          <a:prstGeom prst="leftRightArrow">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3" name="Pfeil: nach links und rechts 12">
            <a:extLst>
              <a:ext uri="{FF2B5EF4-FFF2-40B4-BE49-F238E27FC236}">
                <a16:creationId xmlns:a16="http://schemas.microsoft.com/office/drawing/2014/main" id="{313AA1BB-43D6-8CB1-8F3B-2C15E876437A}"/>
              </a:ext>
            </a:extLst>
          </p:cNvPr>
          <p:cNvSpPr/>
          <p:nvPr/>
        </p:nvSpPr>
        <p:spPr bwMode="auto">
          <a:xfrm rot="12915924">
            <a:off x="6294799" y="3524436"/>
            <a:ext cx="1190674" cy="339964"/>
          </a:xfrm>
          <a:prstGeom prst="leftRightArrow">
            <a:avLst/>
          </a:pr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grpSp>
        <p:nvGrpSpPr>
          <p:cNvPr id="27" name="Gruppieren 26">
            <a:extLst>
              <a:ext uri="{FF2B5EF4-FFF2-40B4-BE49-F238E27FC236}">
                <a16:creationId xmlns:a16="http://schemas.microsoft.com/office/drawing/2014/main" id="{6E290669-61BB-2D0B-E763-7CE2E57CCDF2}"/>
              </a:ext>
            </a:extLst>
          </p:cNvPr>
          <p:cNvGrpSpPr/>
          <p:nvPr/>
        </p:nvGrpSpPr>
        <p:grpSpPr>
          <a:xfrm>
            <a:off x="5781284" y="4187597"/>
            <a:ext cx="513571" cy="504747"/>
            <a:chOff x="2624248" y="4199231"/>
            <a:chExt cx="690113" cy="504747"/>
          </a:xfrm>
        </p:grpSpPr>
        <p:sp>
          <p:nvSpPr>
            <p:cNvPr id="28" name="Pfeil: nach links und rechts 27">
              <a:extLst>
                <a:ext uri="{FF2B5EF4-FFF2-40B4-BE49-F238E27FC236}">
                  <a16:creationId xmlns:a16="http://schemas.microsoft.com/office/drawing/2014/main" id="{C6B582C0-E438-B6A0-2796-8F97090BD3C1}"/>
                </a:ext>
              </a:extLst>
            </p:cNvPr>
            <p:cNvSpPr/>
            <p:nvPr/>
          </p:nvSpPr>
          <p:spPr bwMode="auto">
            <a:xfrm>
              <a:off x="2624248" y="4199231"/>
              <a:ext cx="690113" cy="134660"/>
            </a:xfrm>
            <a:prstGeom prst="leftRightArrow">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9" name="Pfeil: nach links und rechts 28">
              <a:extLst>
                <a:ext uri="{FF2B5EF4-FFF2-40B4-BE49-F238E27FC236}">
                  <a16:creationId xmlns:a16="http://schemas.microsoft.com/office/drawing/2014/main" id="{3826B8F2-8538-E555-D998-6EA24AC15848}"/>
                </a:ext>
              </a:extLst>
            </p:cNvPr>
            <p:cNvSpPr/>
            <p:nvPr/>
          </p:nvSpPr>
          <p:spPr bwMode="auto">
            <a:xfrm>
              <a:off x="2624248" y="4372641"/>
              <a:ext cx="690113" cy="134660"/>
            </a:xfrm>
            <a:prstGeom prst="leftRightArrow">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0" name="Pfeil: nach links und rechts 29">
              <a:extLst>
                <a:ext uri="{FF2B5EF4-FFF2-40B4-BE49-F238E27FC236}">
                  <a16:creationId xmlns:a16="http://schemas.microsoft.com/office/drawing/2014/main" id="{EE3A8FF4-2B6E-A066-2533-24C41B1CB539}"/>
                </a:ext>
              </a:extLst>
            </p:cNvPr>
            <p:cNvSpPr/>
            <p:nvPr/>
          </p:nvSpPr>
          <p:spPr bwMode="auto">
            <a:xfrm>
              <a:off x="2624248" y="4569318"/>
              <a:ext cx="690113" cy="134660"/>
            </a:xfrm>
            <a:prstGeom prst="leftRightArrow">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grpSp>
      <p:grpSp>
        <p:nvGrpSpPr>
          <p:cNvPr id="26" name="Gruppieren 25">
            <a:extLst>
              <a:ext uri="{FF2B5EF4-FFF2-40B4-BE49-F238E27FC236}">
                <a16:creationId xmlns:a16="http://schemas.microsoft.com/office/drawing/2014/main" id="{1E170543-4A05-F02D-3570-875E5C585A86}"/>
              </a:ext>
            </a:extLst>
          </p:cNvPr>
          <p:cNvGrpSpPr/>
          <p:nvPr/>
        </p:nvGrpSpPr>
        <p:grpSpPr>
          <a:xfrm>
            <a:off x="2682815" y="4199231"/>
            <a:ext cx="593142" cy="504747"/>
            <a:chOff x="2624248" y="4199231"/>
            <a:chExt cx="690113" cy="504747"/>
          </a:xfrm>
        </p:grpSpPr>
        <p:sp>
          <p:nvSpPr>
            <p:cNvPr id="14" name="Pfeil: nach links und rechts 13">
              <a:extLst>
                <a:ext uri="{FF2B5EF4-FFF2-40B4-BE49-F238E27FC236}">
                  <a16:creationId xmlns:a16="http://schemas.microsoft.com/office/drawing/2014/main" id="{64829769-70F9-4EDC-CB34-10008E3E4ABC}"/>
                </a:ext>
              </a:extLst>
            </p:cNvPr>
            <p:cNvSpPr/>
            <p:nvPr/>
          </p:nvSpPr>
          <p:spPr bwMode="auto">
            <a:xfrm>
              <a:off x="2624248" y="4199231"/>
              <a:ext cx="690113" cy="134660"/>
            </a:xfrm>
            <a:prstGeom prst="leftRightArrow">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4" name="Pfeil: nach links und rechts 23">
              <a:extLst>
                <a:ext uri="{FF2B5EF4-FFF2-40B4-BE49-F238E27FC236}">
                  <a16:creationId xmlns:a16="http://schemas.microsoft.com/office/drawing/2014/main" id="{8140BE8D-9BDA-F39B-456D-286FE376BF9F}"/>
                </a:ext>
              </a:extLst>
            </p:cNvPr>
            <p:cNvSpPr/>
            <p:nvPr/>
          </p:nvSpPr>
          <p:spPr bwMode="auto">
            <a:xfrm>
              <a:off x="2624248" y="4372641"/>
              <a:ext cx="690113" cy="134660"/>
            </a:xfrm>
            <a:prstGeom prst="leftRightArrow">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25" name="Pfeil: nach links und rechts 24">
              <a:extLst>
                <a:ext uri="{FF2B5EF4-FFF2-40B4-BE49-F238E27FC236}">
                  <a16:creationId xmlns:a16="http://schemas.microsoft.com/office/drawing/2014/main" id="{C7D5F46F-5BB0-2C05-AB76-09D0A7AB6062}"/>
                </a:ext>
              </a:extLst>
            </p:cNvPr>
            <p:cNvSpPr/>
            <p:nvPr/>
          </p:nvSpPr>
          <p:spPr bwMode="auto">
            <a:xfrm>
              <a:off x="2624248" y="4569318"/>
              <a:ext cx="690113" cy="134660"/>
            </a:xfrm>
            <a:prstGeom prst="leftRightArrow">
              <a:avLst/>
            </a:prstGeom>
            <a:solidFill>
              <a:schemeClr val="accent2">
                <a:lumMod val="75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grpSp>
      <p:pic>
        <p:nvPicPr>
          <p:cNvPr id="15" name="Grafik 14">
            <a:extLst>
              <a:ext uri="{FF2B5EF4-FFF2-40B4-BE49-F238E27FC236}">
                <a16:creationId xmlns:a16="http://schemas.microsoft.com/office/drawing/2014/main" id="{619EA2D6-71CF-05F3-AA13-17D497673D64}"/>
              </a:ext>
            </a:extLst>
          </p:cNvPr>
          <p:cNvPicPr>
            <a:picLocks noChangeAspect="1"/>
          </p:cNvPicPr>
          <p:nvPr/>
        </p:nvPicPr>
        <p:blipFill>
          <a:blip r:embed="rId2"/>
          <a:stretch>
            <a:fillRect/>
          </a:stretch>
        </p:blipFill>
        <p:spPr>
          <a:xfrm>
            <a:off x="7104241" y="1333319"/>
            <a:ext cx="1465624" cy="732812"/>
          </a:xfrm>
          <a:prstGeom prst="rect">
            <a:avLst/>
          </a:prstGeom>
        </p:spPr>
      </p:pic>
      <p:sp>
        <p:nvSpPr>
          <p:cNvPr id="16" name="Fußzeilenplatzhalter 3">
            <a:extLst>
              <a:ext uri="{FF2B5EF4-FFF2-40B4-BE49-F238E27FC236}">
                <a16:creationId xmlns:a16="http://schemas.microsoft.com/office/drawing/2014/main" id="{E3D3CB1B-D558-2CAB-231A-984E22A0B3CB}"/>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7" name="Foliennummernplatzhalter 4">
            <a:extLst>
              <a:ext uri="{FF2B5EF4-FFF2-40B4-BE49-F238E27FC236}">
                <a16:creationId xmlns:a16="http://schemas.microsoft.com/office/drawing/2014/main" id="{B1AB657D-F43F-F83A-7EAC-FD9B871214A0}"/>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4</a:t>
            </a:fld>
            <a:endParaRPr lang="de-DE" altLang="de-DE" dirty="0">
              <a:solidFill>
                <a:srgbClr val="717171"/>
              </a:solidFill>
            </a:endParaRPr>
          </a:p>
        </p:txBody>
      </p:sp>
    </p:spTree>
    <p:extLst>
      <p:ext uri="{BB962C8B-B14F-4D97-AF65-F5344CB8AC3E}">
        <p14:creationId xmlns:p14="http://schemas.microsoft.com/office/powerpoint/2010/main" val="153000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vert="horz" wrap="square" lIns="68598" tIns="34299" rIns="68598" bIns="34299" numCol="1" rtlCol="0" anchor="t" anchorCtr="0" compatLnSpc="1">
            <a:prstTxWarp prst="textNoShape">
              <a:avLst/>
            </a:prstTxWarp>
            <a:normAutofit/>
          </a:bodyPr>
          <a:lstStyle/>
          <a:p>
            <a:pPr>
              <a:buFont typeface="Wingdings" panose="05000000000000000000" pitchFamily="2" charset="2"/>
              <a:buChar char="Ø"/>
            </a:pPr>
            <a:r>
              <a:rPr lang="en-GB" sz="1800" dirty="0"/>
              <a:t>Concept of ideal types of classical European vocational training models from vocational pedagogy in a social and cultural-historical perspective (W.-D. Greinert)</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Concept of skill formation systems from</a:t>
            </a:r>
            <a:r>
              <a:rPr lang="en-GB" sz="1800" i="1" dirty="0"/>
              <a:t> </a:t>
            </a:r>
            <a:r>
              <a:rPr lang="en-GB" sz="1800" dirty="0"/>
              <a:t>political economy in the perspective of </a:t>
            </a:r>
            <a:r>
              <a:rPr lang="en-GB" sz="1800" i="1" dirty="0"/>
              <a:t>the varieties of capitalism </a:t>
            </a:r>
            <a:r>
              <a:rPr lang="en-GB" sz="1800" dirty="0"/>
              <a:t>approach (e.g. M. </a:t>
            </a:r>
            <a:r>
              <a:rPr lang="en-GB" sz="1800" dirty="0" err="1"/>
              <a:t>Busemeyer</a:t>
            </a:r>
            <a:r>
              <a:rPr lang="en-GB" sz="1800" dirty="0"/>
              <a:t> and C. </a:t>
            </a:r>
            <a:r>
              <a:rPr lang="en-GB" sz="1800" dirty="0" err="1"/>
              <a:t>Trampusch</a:t>
            </a:r>
            <a:r>
              <a:rPr lang="en-GB" sz="1800" dirty="0"/>
              <a:t>)</a:t>
            </a:r>
          </a:p>
          <a:p>
            <a:pPr>
              <a:buFont typeface="Wingdings" panose="05000000000000000000" pitchFamily="2" charset="2"/>
              <a:buChar char="Ø"/>
            </a:pPr>
            <a:endParaRPr lang="en-GB" sz="1800" dirty="0"/>
          </a:p>
          <a:p>
            <a:pPr lvl="1">
              <a:buFont typeface="Courier New" panose="02070309020205020404" pitchFamily="49" charset="0"/>
              <a:buChar char="o"/>
            </a:pPr>
            <a:r>
              <a:rPr lang="en-GB" dirty="0">
                <a:solidFill>
                  <a:schemeClr val="bg2">
                    <a:lumMod val="75000"/>
                  </a:schemeClr>
                </a:solidFill>
              </a:rPr>
              <a:t>[Multi-Level Analysis and the 6P strategy of transfer analysis (M. Pilz)]</a:t>
            </a:r>
          </a:p>
          <a:p>
            <a:pPr lvl="1">
              <a:buFont typeface="Courier New" panose="02070309020205020404" pitchFamily="49" charset="0"/>
              <a:buChar char="o"/>
            </a:pPr>
            <a:r>
              <a:rPr lang="en-GB" dirty="0">
                <a:solidFill>
                  <a:schemeClr val="bg2">
                    <a:lumMod val="75000"/>
                  </a:schemeClr>
                </a:solidFill>
              </a:rPr>
              <a:t>[Concept of qualification styles from vocational pedagogy (Th. Deißinger)]</a:t>
            </a:r>
          </a:p>
          <a:p>
            <a:pPr lvl="1">
              <a:buFont typeface="Courier New" panose="02070309020205020404" pitchFamily="49" charset="0"/>
              <a:buChar char="o"/>
            </a:pPr>
            <a:r>
              <a:rPr lang="en-GB" dirty="0">
                <a:solidFill>
                  <a:schemeClr val="bg2">
                    <a:lumMod val="75000"/>
                  </a:schemeClr>
                </a:solidFill>
              </a:rPr>
              <a:t>[Concept of work structuring institutions from sociology (L. Priest)]</a:t>
            </a:r>
          </a:p>
          <a:p>
            <a:pPr lvl="1">
              <a:buFont typeface="Courier New" panose="02070309020205020404" pitchFamily="49" charset="0"/>
              <a:buChar char="o"/>
            </a:pPr>
            <a:r>
              <a:rPr lang="en-GB" dirty="0">
                <a:solidFill>
                  <a:schemeClr val="bg2">
                    <a:lumMod val="75000"/>
                  </a:schemeClr>
                </a:solidFill>
              </a:rPr>
              <a:t>a. o.</a:t>
            </a:r>
          </a:p>
          <a:p>
            <a:pPr>
              <a:buFont typeface="Wingdings" panose="05000000000000000000" pitchFamily="2" charset="2"/>
              <a:buChar char="Ø"/>
            </a:pPr>
            <a:endParaRPr lang="en-GB" sz="1800" dirty="0"/>
          </a:p>
        </p:txBody>
      </p:sp>
      <p:sp>
        <p:nvSpPr>
          <p:cNvPr id="11" name="Titel 1">
            <a:extLst>
              <a:ext uri="{FF2B5EF4-FFF2-40B4-BE49-F238E27FC236}">
                <a16:creationId xmlns:a16="http://schemas.microsoft.com/office/drawing/2014/main" id="{6F73EE4A-C23A-4CF2-B060-B411F4A67656}"/>
              </a:ext>
            </a:extLst>
          </p:cNvPr>
          <p:cNvSpPr>
            <a:spLocks noGrp="1"/>
          </p:cNvSpPr>
          <p:nvPr>
            <p:ph type="title"/>
          </p:nvPr>
        </p:nvSpPr>
        <p:spPr>
          <a:xfrm>
            <a:off x="913449" y="1062612"/>
            <a:ext cx="7647611" cy="994430"/>
          </a:xfrm>
        </p:spPr>
        <p:txBody>
          <a:bodyPr>
            <a:normAutofit/>
          </a:bodyPr>
          <a:lstStyle/>
          <a:p>
            <a:r>
              <a:rPr lang="en-GB" dirty="0"/>
              <a:t>Typologies of models of Qualification to Employment </a:t>
            </a:r>
            <a:endParaRPr lang="en-GB" cap="none" dirty="0"/>
          </a:p>
        </p:txBody>
      </p:sp>
      <p:pic>
        <p:nvPicPr>
          <p:cNvPr id="2" name="Grafik 1">
            <a:extLst>
              <a:ext uri="{FF2B5EF4-FFF2-40B4-BE49-F238E27FC236}">
                <a16:creationId xmlns:a16="http://schemas.microsoft.com/office/drawing/2014/main" id="{A2438350-63D4-2DBB-5DB3-116A5ECD5E85}"/>
              </a:ext>
            </a:extLst>
          </p:cNvPr>
          <p:cNvPicPr>
            <a:picLocks noChangeAspect="1"/>
          </p:cNvPicPr>
          <p:nvPr/>
        </p:nvPicPr>
        <p:blipFill>
          <a:blip r:embed="rId3"/>
          <a:stretch>
            <a:fillRect/>
          </a:stretch>
        </p:blipFill>
        <p:spPr>
          <a:xfrm>
            <a:off x="7104241" y="1333319"/>
            <a:ext cx="1465624" cy="732812"/>
          </a:xfrm>
          <a:prstGeom prst="rect">
            <a:avLst/>
          </a:prstGeom>
        </p:spPr>
      </p:pic>
      <p:sp>
        <p:nvSpPr>
          <p:cNvPr id="4" name="Fußzeilenplatzhalter 3">
            <a:extLst>
              <a:ext uri="{FF2B5EF4-FFF2-40B4-BE49-F238E27FC236}">
                <a16:creationId xmlns:a16="http://schemas.microsoft.com/office/drawing/2014/main" id="{01006C15-647F-4E63-92E5-2A24FD3B2F6A}"/>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6" name="Foliennummernplatzhalter 4">
            <a:extLst>
              <a:ext uri="{FF2B5EF4-FFF2-40B4-BE49-F238E27FC236}">
                <a16:creationId xmlns:a16="http://schemas.microsoft.com/office/drawing/2014/main" id="{F526A416-0213-524C-07A6-AED3E066DE32}"/>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5</a:t>
            </a:fld>
            <a:endParaRPr lang="de-DE" altLang="de-DE" dirty="0">
              <a:solidFill>
                <a:srgbClr val="717171"/>
              </a:solidFill>
            </a:endParaRPr>
          </a:p>
        </p:txBody>
      </p:sp>
    </p:spTree>
    <p:extLst>
      <p:ext uri="{BB962C8B-B14F-4D97-AF65-F5344CB8AC3E}">
        <p14:creationId xmlns:p14="http://schemas.microsoft.com/office/powerpoint/2010/main" val="24361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39749" y="96431"/>
            <a:ext cx="8061325" cy="743280"/>
          </a:xfrm>
        </p:spPr>
        <p:txBody>
          <a:bodyPr/>
          <a:lstStyle/>
          <a:p>
            <a:r>
              <a:rPr lang="en-GB" dirty="0"/>
              <a:t>Typologies – useful means to understand the complexity of Qualification to Employment</a:t>
            </a:r>
          </a:p>
        </p:txBody>
      </p:sp>
      <p:sp>
        <p:nvSpPr>
          <p:cNvPr id="7" name="Inhaltsplatzhalter 6"/>
          <p:cNvSpPr>
            <a:spLocks noGrp="1"/>
          </p:cNvSpPr>
          <p:nvPr>
            <p:ph sz="half" idx="1"/>
          </p:nvPr>
        </p:nvSpPr>
        <p:spPr>
          <a:xfrm>
            <a:off x="150809" y="1358709"/>
            <a:ext cx="4025775" cy="922907"/>
          </a:xfrm>
        </p:spPr>
        <p:txBody>
          <a:bodyPr/>
          <a:lstStyle/>
          <a:p>
            <a:pPr>
              <a:lnSpc>
                <a:spcPct val="100000"/>
              </a:lnSpc>
              <a:spcBef>
                <a:spcPts val="600"/>
              </a:spcBef>
              <a:buFont typeface="Arial" panose="020B0604020202020204" pitchFamily="34" charset="0"/>
              <a:buChar char="•"/>
            </a:pPr>
            <a:r>
              <a:rPr lang="en-GB" dirty="0"/>
              <a:t>To understand the ground flow of what means socially a good Qualification model to Employment </a:t>
            </a:r>
            <a:r>
              <a:rPr lang="en-GB" dirty="0">
                <a:sym typeface="Wingdings" panose="05000000000000000000" pitchFamily="2" charset="2"/>
              </a:rPr>
              <a:t> with implication on specific moulding at each level (micro to macro)</a:t>
            </a:r>
            <a:endParaRPr lang="en-GB" dirty="0"/>
          </a:p>
        </p:txBody>
      </p:sp>
      <p:sp>
        <p:nvSpPr>
          <p:cNvPr id="8" name="Inhaltsplatzhalter 7"/>
          <p:cNvSpPr>
            <a:spLocks noGrp="1"/>
          </p:cNvSpPr>
          <p:nvPr>
            <p:ph sz="half" idx="2"/>
          </p:nvPr>
        </p:nvSpPr>
        <p:spPr>
          <a:xfrm>
            <a:off x="4646609" y="1385316"/>
            <a:ext cx="4143163" cy="896300"/>
          </a:xfrm>
        </p:spPr>
        <p:txBody>
          <a:bodyPr/>
          <a:lstStyle/>
          <a:p>
            <a:pPr>
              <a:lnSpc>
                <a:spcPct val="100000"/>
              </a:lnSpc>
              <a:spcBef>
                <a:spcPts val="600"/>
              </a:spcBef>
              <a:buFont typeface="Arial" panose="020B0604020202020204" pitchFamily="34" charset="0"/>
              <a:buChar char="•"/>
            </a:pPr>
            <a:r>
              <a:rPr lang="en-GB" dirty="0"/>
              <a:t>To understand the relation between government and businesses in initial education and training for employment and labour</a:t>
            </a:r>
          </a:p>
        </p:txBody>
      </p:sp>
      <p:pic>
        <p:nvPicPr>
          <p:cNvPr id="26" name="Grafik 25">
            <a:extLst>
              <a:ext uri="{FF2B5EF4-FFF2-40B4-BE49-F238E27FC236}">
                <a16:creationId xmlns:a16="http://schemas.microsoft.com/office/drawing/2014/main" id="{3E44F25C-F3C9-5793-1C2A-9A801ADFD255}"/>
              </a:ext>
            </a:extLst>
          </p:cNvPr>
          <p:cNvPicPr>
            <a:picLocks noChangeAspect="1"/>
          </p:cNvPicPr>
          <p:nvPr/>
        </p:nvPicPr>
        <p:blipFill>
          <a:blip r:embed="rId2"/>
          <a:stretch>
            <a:fillRect/>
          </a:stretch>
        </p:blipFill>
        <p:spPr>
          <a:xfrm>
            <a:off x="-1590" y="2255543"/>
            <a:ext cx="9144000" cy="3960650"/>
          </a:xfrm>
          <a:prstGeom prst="rect">
            <a:avLst/>
          </a:prstGeom>
        </p:spPr>
      </p:pic>
      <p:cxnSp>
        <p:nvCxnSpPr>
          <p:cNvPr id="30" name="Verbinder: gewinkelt 29">
            <a:extLst>
              <a:ext uri="{FF2B5EF4-FFF2-40B4-BE49-F238E27FC236}">
                <a16:creationId xmlns:a16="http://schemas.microsoft.com/office/drawing/2014/main" id="{FDDCBD08-C627-5839-36EB-EA2D157A0D5E}"/>
              </a:ext>
            </a:extLst>
          </p:cNvPr>
          <p:cNvCxnSpPr/>
          <p:nvPr/>
        </p:nvCxnSpPr>
        <p:spPr bwMode="auto">
          <a:xfrm rot="5400000">
            <a:off x="1662268" y="3421839"/>
            <a:ext cx="4727162" cy="654119"/>
          </a:xfrm>
          <a:prstGeom prst="bentConnector3">
            <a:avLst>
              <a:gd name="adj1" fmla="val 30831"/>
            </a:avLst>
          </a:prstGeom>
          <a:solidFill>
            <a:schemeClr val="tx2"/>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ußzeilenplatzhalter 3">
            <a:extLst>
              <a:ext uri="{FF2B5EF4-FFF2-40B4-BE49-F238E27FC236}">
                <a16:creationId xmlns:a16="http://schemas.microsoft.com/office/drawing/2014/main" id="{5655349E-795E-A06A-9FB9-FEA73BFC8DE7}"/>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3" name="Foliennummernplatzhalter 4">
            <a:extLst>
              <a:ext uri="{FF2B5EF4-FFF2-40B4-BE49-F238E27FC236}">
                <a16:creationId xmlns:a16="http://schemas.microsoft.com/office/drawing/2014/main" id="{2A3A763F-DB1D-520B-2B75-A65C0EEAB7F7}"/>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6</a:t>
            </a:fld>
            <a:endParaRPr lang="de-DE" altLang="de-DE" dirty="0">
              <a:solidFill>
                <a:srgbClr val="717171"/>
              </a:solidFill>
            </a:endParaRPr>
          </a:p>
        </p:txBody>
      </p:sp>
    </p:spTree>
    <p:extLst>
      <p:ext uri="{BB962C8B-B14F-4D97-AF65-F5344CB8AC3E}">
        <p14:creationId xmlns:p14="http://schemas.microsoft.com/office/powerpoint/2010/main" val="229620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7265921" y="1440415"/>
            <a:ext cx="1465624" cy="732812"/>
          </a:xfrm>
          <a:prstGeom prst="rect">
            <a:avLst/>
          </a:prstGeom>
        </p:spPr>
      </p:pic>
      <p:sp>
        <p:nvSpPr>
          <p:cNvPr id="2" name="Titel 1"/>
          <p:cNvSpPr>
            <a:spLocks noGrp="1"/>
          </p:cNvSpPr>
          <p:nvPr>
            <p:ph type="title"/>
          </p:nvPr>
        </p:nvSpPr>
        <p:spPr>
          <a:xfrm>
            <a:off x="412455" y="1557403"/>
            <a:ext cx="8061325" cy="358560"/>
          </a:xfrm>
        </p:spPr>
        <p:txBody>
          <a:bodyPr/>
          <a:lstStyle/>
          <a:p>
            <a:r>
              <a:rPr lang="en-GB" dirty="0"/>
              <a:t>Work cultural background of Qualification to Employment</a:t>
            </a:r>
          </a:p>
        </p:txBody>
      </p:sp>
      <p:sp>
        <p:nvSpPr>
          <p:cNvPr id="3" name="Inhaltsplatzhalter 2"/>
          <p:cNvSpPr>
            <a:spLocks noGrp="1"/>
          </p:cNvSpPr>
          <p:nvPr>
            <p:ph idx="1"/>
          </p:nvPr>
        </p:nvSpPr>
        <p:spPr>
          <a:xfrm>
            <a:off x="4749619" y="2247779"/>
            <a:ext cx="3063585" cy="3615430"/>
          </a:xfrm>
        </p:spPr>
        <p:txBody>
          <a:bodyPr vert="horz" wrap="square" lIns="68598" tIns="34299" rIns="68598" bIns="34299" numCol="1" rtlCol="0" anchor="t" anchorCtr="0" compatLnSpc="1">
            <a:prstTxWarp prst="textNoShape">
              <a:avLst/>
            </a:prstTxWarp>
            <a:normAutofit fontScale="85000" lnSpcReduction="10000"/>
          </a:bodyPr>
          <a:lstStyle/>
          <a:p>
            <a:pPr>
              <a:buFont typeface="Wingdings" panose="05000000000000000000" pitchFamily="2" charset="2"/>
              <a:buChar char="Ø"/>
            </a:pPr>
            <a:r>
              <a:rPr lang="en-GB" dirty="0"/>
              <a:t>Employment-related education and training is closely interrelated with other areas of society. </a:t>
            </a:r>
          </a:p>
          <a:p>
            <a:pPr>
              <a:buFont typeface="Wingdings" panose="05000000000000000000" pitchFamily="2" charset="2"/>
              <a:buChar char="Ø"/>
            </a:pPr>
            <a:r>
              <a:rPr lang="en-GB" dirty="0"/>
              <a:t>Six dimensions can be identified that shed light on these interrelationships</a:t>
            </a:r>
          </a:p>
          <a:p>
            <a:pPr>
              <a:buFont typeface="Wingdings" panose="05000000000000000000" pitchFamily="2" charset="2"/>
              <a:buChar char="Ø"/>
            </a:pPr>
            <a:r>
              <a:rPr lang="en-GB" dirty="0"/>
              <a:t>Successful use as a toolbox to clarify an unfamiliar vocational training situation </a:t>
            </a:r>
            <a:r>
              <a:rPr lang="en-GB" i="1" dirty="0"/>
              <a:t>through dialogue</a:t>
            </a:r>
          </a:p>
          <a:p>
            <a:pPr>
              <a:buFont typeface="Wingdings" panose="05000000000000000000" pitchFamily="2" charset="2"/>
              <a:buChar char="Ø"/>
            </a:pPr>
            <a:r>
              <a:rPr lang="en-GB" dirty="0"/>
              <a:t>Analytical explanation of what is meant by the environment in which VET is embedded. (Phillips &amp; Ochs, 2003, 2004)</a:t>
            </a:r>
          </a:p>
        </p:txBody>
      </p:sp>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b="5180"/>
          <a:stretch/>
        </p:blipFill>
        <p:spPr bwMode="auto">
          <a:xfrm>
            <a:off x="412455" y="2132519"/>
            <a:ext cx="4100474" cy="3712228"/>
          </a:xfrm>
          <a:prstGeom prst="rect">
            <a:avLst/>
          </a:prstGeom>
          <a:noFill/>
          <a:ln>
            <a:noFill/>
          </a:ln>
          <a:extLst>
            <a:ext uri="{53640926-AAD7-44D8-BBD7-CCE9431645EC}">
              <a14:shadowObscured xmlns:a14="http://schemas.microsoft.com/office/drawing/2010/main"/>
            </a:ext>
          </a:extLst>
        </p:spPr>
      </p:pic>
      <p:sp>
        <p:nvSpPr>
          <p:cNvPr id="7" name="Fußzeilenplatzhalter 3">
            <a:extLst>
              <a:ext uri="{FF2B5EF4-FFF2-40B4-BE49-F238E27FC236}">
                <a16:creationId xmlns:a16="http://schemas.microsoft.com/office/drawing/2014/main" id="{E8D53436-C0CC-429A-B1F5-87DD88064ED1}"/>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8" name="Foliennummernplatzhalter 4">
            <a:extLst>
              <a:ext uri="{FF2B5EF4-FFF2-40B4-BE49-F238E27FC236}">
                <a16:creationId xmlns:a16="http://schemas.microsoft.com/office/drawing/2014/main" id="{D4B8F787-CE3B-B44A-FDAD-42D5B61D8F96}"/>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7</a:t>
            </a:fld>
            <a:endParaRPr lang="de-DE" altLang="de-DE" dirty="0">
              <a:solidFill>
                <a:srgbClr val="717171"/>
              </a:solidFill>
            </a:endParaRPr>
          </a:p>
        </p:txBody>
      </p:sp>
    </p:spTree>
    <p:extLst>
      <p:ext uri="{BB962C8B-B14F-4D97-AF65-F5344CB8AC3E}">
        <p14:creationId xmlns:p14="http://schemas.microsoft.com/office/powerpoint/2010/main" val="2975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183542" y="2493339"/>
            <a:ext cx="3349240" cy="3723038"/>
          </a:xfrm>
        </p:spPr>
        <p:txBody>
          <a:bodyPr vert="horz" wrap="square" lIns="68598" tIns="34299" rIns="68598" bIns="34299" numCol="1" rtlCol="0" anchor="t" anchorCtr="0" compatLnSpc="1">
            <a:prstTxWarp prst="textNoShape">
              <a:avLst/>
            </a:prstTxWarp>
            <a:normAutofit/>
          </a:bodyPr>
          <a:lstStyle/>
          <a:p>
            <a:r>
              <a:rPr lang="en-GB" dirty="0"/>
              <a:t>Concretisation of the "context" through the concept of the "work-cultural background of vocational training" as a heuristic tool for the analysis of "foreign" Qualification to Employment</a:t>
            </a:r>
          </a:p>
          <a:p>
            <a:r>
              <a:rPr lang="en-GB" dirty="0"/>
              <a:t>Clear analysis of the stakeholder groups needed within the innovation measures of qualification for </a:t>
            </a:r>
            <a:r>
              <a:rPr lang="en-GB" dirty="0">
                <a:ea typeface="+mn-lt"/>
                <a:cs typeface="+mn-lt"/>
              </a:rPr>
              <a:t>gainful employment</a:t>
            </a:r>
            <a:r>
              <a:rPr lang="en-GB" dirty="0"/>
              <a:t> to support successful implementation of the pilot measures</a:t>
            </a:r>
          </a:p>
        </p:txBody>
      </p:sp>
      <p:grpSp>
        <p:nvGrpSpPr>
          <p:cNvPr id="11" name="Gruppieren 10">
            <a:extLst>
              <a:ext uri="{FF2B5EF4-FFF2-40B4-BE49-F238E27FC236}">
                <a16:creationId xmlns:a16="http://schemas.microsoft.com/office/drawing/2014/main" id="{83DBAA82-905C-E642-CAD9-D7C085670655}"/>
              </a:ext>
            </a:extLst>
          </p:cNvPr>
          <p:cNvGrpSpPr/>
          <p:nvPr/>
        </p:nvGrpSpPr>
        <p:grpSpPr>
          <a:xfrm>
            <a:off x="3848042" y="1693198"/>
            <a:ext cx="5295958" cy="4170011"/>
            <a:chOff x="3750625" y="1427198"/>
            <a:chExt cx="5295958" cy="4170011"/>
          </a:xfrm>
        </p:grpSpPr>
        <p:grpSp>
          <p:nvGrpSpPr>
            <p:cNvPr id="2" name="Gruppieren 1"/>
            <p:cNvGrpSpPr/>
            <p:nvPr/>
          </p:nvGrpSpPr>
          <p:grpSpPr>
            <a:xfrm>
              <a:off x="3750625" y="1427198"/>
              <a:ext cx="5295958" cy="4170011"/>
              <a:chOff x="4327054" y="1665677"/>
              <a:chExt cx="6339359" cy="4818344"/>
            </a:xfrm>
          </p:grpSpPr>
          <p:grpSp>
            <p:nvGrpSpPr>
              <p:cNvPr id="19" name="Gruppieren 18"/>
              <p:cNvGrpSpPr/>
              <p:nvPr/>
            </p:nvGrpSpPr>
            <p:grpSpPr>
              <a:xfrm>
                <a:off x="4327054" y="1665677"/>
                <a:ext cx="6339359" cy="4818344"/>
                <a:chOff x="-1658332" y="914911"/>
                <a:chExt cx="7116904" cy="5427903"/>
              </a:xfrm>
            </p:grpSpPr>
            <p:grpSp>
              <p:nvGrpSpPr>
                <p:cNvPr id="21" name="Gruppieren 20"/>
                <p:cNvGrpSpPr/>
                <p:nvPr/>
              </p:nvGrpSpPr>
              <p:grpSpPr>
                <a:xfrm>
                  <a:off x="-1658332" y="914911"/>
                  <a:ext cx="7116904" cy="5427903"/>
                  <a:chOff x="-1658332" y="914911"/>
                  <a:chExt cx="7116904" cy="5427903"/>
                </a:xfrm>
              </p:grpSpPr>
              <p:pic>
                <p:nvPicPr>
                  <p:cNvPr id="26" name="Grafik 1"/>
                  <p:cNvPicPr>
                    <a:picLocks noChangeAspect="1"/>
                  </p:cNvPicPr>
                  <p:nvPr/>
                </p:nvPicPr>
                <p:blipFill rotWithShape="1">
                  <a:blip r:embed="rId3">
                    <a:extLst>
                      <a:ext uri="{28A0092B-C50C-407E-A947-70E740481C1C}">
                        <a14:useLocalDpi xmlns:a14="http://schemas.microsoft.com/office/drawing/2010/main" val="0"/>
                      </a:ext>
                    </a:extLst>
                  </a:blip>
                  <a:srcRect l="1326" t="1751" b="1824"/>
                  <a:stretch/>
                </p:blipFill>
                <p:spPr bwMode="auto">
                  <a:xfrm>
                    <a:off x="-1658332" y="914911"/>
                    <a:ext cx="7116904" cy="54279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hteck 26"/>
                  <p:cNvSpPr/>
                  <p:nvPr/>
                </p:nvSpPr>
                <p:spPr bwMode="auto">
                  <a:xfrm>
                    <a:off x="395536" y="1412776"/>
                    <a:ext cx="2930196" cy="149542"/>
                  </a:xfrm>
                  <a:prstGeom prst="rect">
                    <a:avLst/>
                  </a:prstGeom>
                  <a:solidFill>
                    <a:schemeClr val="bg1"/>
                  </a:solidFill>
                  <a:ln w="9525" cap="flat" cmpd="sng" algn="ctr">
                    <a:noFill/>
                    <a:prstDash val="solid"/>
                    <a:round/>
                    <a:headEnd type="none" w="med" len="med"/>
                    <a:tailEnd type="none" w="med" len="med"/>
                  </a:ln>
                  <a:effectLst/>
                </p:spPr>
                <p:txBody>
                  <a:bodyPr vert="horz" wrap="square" lIns="68598" tIns="34299" rIns="68598" bIns="34299" numCol="1" rtlCol="0" anchor="ctr" anchorCtr="0" compatLnSpc="1">
                    <a:prstTxWarp prst="textNoShape">
                      <a:avLst/>
                    </a:prstTxWarp>
                  </a:bodyPr>
                  <a:lstStyle/>
                  <a:p>
                    <a:pPr algn="ctr" fontAlgn="base">
                      <a:spcBef>
                        <a:spcPct val="0"/>
                      </a:spcBef>
                      <a:spcAft>
                        <a:spcPct val="0"/>
                      </a:spcAft>
                    </a:pPr>
                    <a:endParaRPr lang="de-DE" sz="900">
                      <a:latin typeface="Arial" charset="0"/>
                    </a:endParaRPr>
                  </a:p>
                </p:txBody>
              </p:sp>
            </p:grpSp>
            <p:grpSp>
              <p:nvGrpSpPr>
                <p:cNvPr id="22" name="Gruppieren 21"/>
                <p:cNvGrpSpPr/>
                <p:nvPr/>
              </p:nvGrpSpPr>
              <p:grpSpPr>
                <a:xfrm>
                  <a:off x="-583060" y="1710964"/>
                  <a:ext cx="4824536" cy="3872912"/>
                  <a:chOff x="-583060" y="1710964"/>
                  <a:chExt cx="4824536" cy="3872912"/>
                </a:xfrm>
              </p:grpSpPr>
              <p:sp>
                <p:nvSpPr>
                  <p:cNvPr id="23" name="Ellipse 22"/>
                  <p:cNvSpPr/>
                  <p:nvPr/>
                </p:nvSpPr>
                <p:spPr bwMode="auto">
                  <a:xfrm>
                    <a:off x="-583060" y="1710964"/>
                    <a:ext cx="4824536" cy="3872912"/>
                  </a:xfrm>
                  <a:prstGeom prst="ellipse">
                    <a:avLst/>
                  </a:prstGeom>
                  <a:solidFill>
                    <a:schemeClr val="bg1"/>
                  </a:solidFill>
                  <a:ln w="9525" cap="flat" cmpd="sng" algn="ctr">
                    <a:noFill/>
                    <a:prstDash val="solid"/>
                    <a:round/>
                    <a:headEnd type="none" w="med" len="med"/>
                    <a:tailEnd type="none" w="med" len="med"/>
                  </a:ln>
                  <a:effectLst/>
                </p:spPr>
                <p:txBody>
                  <a:bodyPr vert="horz" wrap="square" lIns="68598" tIns="34299" rIns="68598" bIns="34299" numCol="1" rtlCol="0" anchor="ctr" anchorCtr="0" compatLnSpc="1">
                    <a:prstTxWarp prst="textNoShape">
                      <a:avLst/>
                    </a:prstTxWarp>
                  </a:bodyPr>
                  <a:lstStyle/>
                  <a:p>
                    <a:pPr algn="ctr" fontAlgn="base">
                      <a:spcBef>
                        <a:spcPct val="0"/>
                      </a:spcBef>
                      <a:spcAft>
                        <a:spcPct val="0"/>
                      </a:spcAft>
                    </a:pPr>
                    <a:endParaRPr lang="de-DE" sz="900">
                      <a:latin typeface="Arial" charset="0"/>
                    </a:endParaRPr>
                  </a:p>
                </p:txBody>
              </p:sp>
              <p:sp>
                <p:nvSpPr>
                  <p:cNvPr id="24" name="Rechteck 3"/>
                  <p:cNvSpPr/>
                  <p:nvPr/>
                </p:nvSpPr>
                <p:spPr bwMode="auto">
                  <a:xfrm>
                    <a:off x="3238138" y="4699585"/>
                    <a:ext cx="659987" cy="432049"/>
                  </a:xfrm>
                  <a:custGeom>
                    <a:avLst/>
                    <a:gdLst>
                      <a:gd name="connsiteX0" fmla="*/ 0 w 792088"/>
                      <a:gd name="connsiteY0" fmla="*/ 0 h 787351"/>
                      <a:gd name="connsiteX1" fmla="*/ 792088 w 792088"/>
                      <a:gd name="connsiteY1" fmla="*/ 0 h 787351"/>
                      <a:gd name="connsiteX2" fmla="*/ 792088 w 792088"/>
                      <a:gd name="connsiteY2" fmla="*/ 787351 h 787351"/>
                      <a:gd name="connsiteX3" fmla="*/ 0 w 792088"/>
                      <a:gd name="connsiteY3" fmla="*/ 787351 h 787351"/>
                      <a:gd name="connsiteX4" fmla="*/ 0 w 792088"/>
                      <a:gd name="connsiteY4" fmla="*/ 0 h 787351"/>
                      <a:gd name="connsiteX0" fmla="*/ 0 w 792088"/>
                      <a:gd name="connsiteY0" fmla="*/ 0 h 787351"/>
                      <a:gd name="connsiteX1" fmla="*/ 792088 w 792088"/>
                      <a:gd name="connsiteY1" fmla="*/ 0 h 787351"/>
                      <a:gd name="connsiteX2" fmla="*/ 616828 w 792088"/>
                      <a:gd name="connsiteY2" fmla="*/ 680671 h 787351"/>
                      <a:gd name="connsiteX3" fmla="*/ 0 w 792088"/>
                      <a:gd name="connsiteY3" fmla="*/ 787351 h 787351"/>
                      <a:gd name="connsiteX4" fmla="*/ 0 w 792088"/>
                      <a:gd name="connsiteY4" fmla="*/ 0 h 787351"/>
                      <a:gd name="connsiteX0" fmla="*/ 0 w 792088"/>
                      <a:gd name="connsiteY0" fmla="*/ 0 h 787351"/>
                      <a:gd name="connsiteX1" fmla="*/ 792088 w 792088"/>
                      <a:gd name="connsiteY1" fmla="*/ 0 h 787351"/>
                      <a:gd name="connsiteX2" fmla="*/ 613018 w 792088"/>
                      <a:gd name="connsiteY2" fmla="*/ 680671 h 787351"/>
                      <a:gd name="connsiteX3" fmla="*/ 0 w 792088"/>
                      <a:gd name="connsiteY3" fmla="*/ 787351 h 787351"/>
                      <a:gd name="connsiteX4" fmla="*/ 0 w 792088"/>
                      <a:gd name="connsiteY4" fmla="*/ 0 h 787351"/>
                      <a:gd name="connsiteX0" fmla="*/ 0 w 931971"/>
                      <a:gd name="connsiteY0" fmla="*/ 0 h 787351"/>
                      <a:gd name="connsiteX1" fmla="*/ 931971 w 931971"/>
                      <a:gd name="connsiteY1" fmla="*/ 27773 h 787351"/>
                      <a:gd name="connsiteX2" fmla="*/ 613018 w 931971"/>
                      <a:gd name="connsiteY2" fmla="*/ 680671 h 787351"/>
                      <a:gd name="connsiteX3" fmla="*/ 0 w 931971"/>
                      <a:gd name="connsiteY3" fmla="*/ 787351 h 787351"/>
                      <a:gd name="connsiteX4" fmla="*/ 0 w 931971"/>
                      <a:gd name="connsiteY4" fmla="*/ 0 h 78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971" h="787351">
                        <a:moveTo>
                          <a:pt x="0" y="0"/>
                        </a:moveTo>
                        <a:lnTo>
                          <a:pt x="931971" y="27773"/>
                        </a:lnTo>
                        <a:lnTo>
                          <a:pt x="613018" y="680671"/>
                        </a:lnTo>
                        <a:lnTo>
                          <a:pt x="0" y="787351"/>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68598" tIns="34299" rIns="68598" bIns="34299" numCol="1" rtlCol="0" anchor="ctr" anchorCtr="0" compatLnSpc="1">
                    <a:prstTxWarp prst="textNoShape">
                      <a:avLst/>
                    </a:prstTxWarp>
                  </a:bodyPr>
                  <a:lstStyle/>
                  <a:p>
                    <a:pPr algn="ctr" fontAlgn="base">
                      <a:spcBef>
                        <a:spcPct val="0"/>
                      </a:spcBef>
                      <a:spcAft>
                        <a:spcPct val="0"/>
                      </a:spcAft>
                    </a:pPr>
                    <a:endParaRPr lang="de-DE" sz="900">
                      <a:latin typeface="Arial" charset="0"/>
                    </a:endParaRPr>
                  </a:p>
                </p:txBody>
              </p:sp>
              <p:sp>
                <p:nvSpPr>
                  <p:cNvPr id="25" name="Rechteck 3"/>
                  <p:cNvSpPr/>
                  <p:nvPr/>
                </p:nvSpPr>
                <p:spPr bwMode="auto">
                  <a:xfrm rot="7138431">
                    <a:off x="-283297" y="4634514"/>
                    <a:ext cx="659987" cy="432049"/>
                  </a:xfrm>
                  <a:custGeom>
                    <a:avLst/>
                    <a:gdLst>
                      <a:gd name="connsiteX0" fmla="*/ 0 w 792088"/>
                      <a:gd name="connsiteY0" fmla="*/ 0 h 787351"/>
                      <a:gd name="connsiteX1" fmla="*/ 792088 w 792088"/>
                      <a:gd name="connsiteY1" fmla="*/ 0 h 787351"/>
                      <a:gd name="connsiteX2" fmla="*/ 792088 w 792088"/>
                      <a:gd name="connsiteY2" fmla="*/ 787351 h 787351"/>
                      <a:gd name="connsiteX3" fmla="*/ 0 w 792088"/>
                      <a:gd name="connsiteY3" fmla="*/ 787351 h 787351"/>
                      <a:gd name="connsiteX4" fmla="*/ 0 w 792088"/>
                      <a:gd name="connsiteY4" fmla="*/ 0 h 787351"/>
                      <a:gd name="connsiteX0" fmla="*/ 0 w 792088"/>
                      <a:gd name="connsiteY0" fmla="*/ 0 h 787351"/>
                      <a:gd name="connsiteX1" fmla="*/ 792088 w 792088"/>
                      <a:gd name="connsiteY1" fmla="*/ 0 h 787351"/>
                      <a:gd name="connsiteX2" fmla="*/ 616828 w 792088"/>
                      <a:gd name="connsiteY2" fmla="*/ 680671 h 787351"/>
                      <a:gd name="connsiteX3" fmla="*/ 0 w 792088"/>
                      <a:gd name="connsiteY3" fmla="*/ 787351 h 787351"/>
                      <a:gd name="connsiteX4" fmla="*/ 0 w 792088"/>
                      <a:gd name="connsiteY4" fmla="*/ 0 h 787351"/>
                      <a:gd name="connsiteX0" fmla="*/ 0 w 792088"/>
                      <a:gd name="connsiteY0" fmla="*/ 0 h 787351"/>
                      <a:gd name="connsiteX1" fmla="*/ 792088 w 792088"/>
                      <a:gd name="connsiteY1" fmla="*/ 0 h 787351"/>
                      <a:gd name="connsiteX2" fmla="*/ 613018 w 792088"/>
                      <a:gd name="connsiteY2" fmla="*/ 680671 h 787351"/>
                      <a:gd name="connsiteX3" fmla="*/ 0 w 792088"/>
                      <a:gd name="connsiteY3" fmla="*/ 787351 h 787351"/>
                      <a:gd name="connsiteX4" fmla="*/ 0 w 792088"/>
                      <a:gd name="connsiteY4" fmla="*/ 0 h 787351"/>
                      <a:gd name="connsiteX0" fmla="*/ 0 w 931971"/>
                      <a:gd name="connsiteY0" fmla="*/ 0 h 787351"/>
                      <a:gd name="connsiteX1" fmla="*/ 931971 w 931971"/>
                      <a:gd name="connsiteY1" fmla="*/ 27773 h 787351"/>
                      <a:gd name="connsiteX2" fmla="*/ 613018 w 931971"/>
                      <a:gd name="connsiteY2" fmla="*/ 680671 h 787351"/>
                      <a:gd name="connsiteX3" fmla="*/ 0 w 931971"/>
                      <a:gd name="connsiteY3" fmla="*/ 787351 h 787351"/>
                      <a:gd name="connsiteX4" fmla="*/ 0 w 931971"/>
                      <a:gd name="connsiteY4" fmla="*/ 0 h 78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971" h="787351">
                        <a:moveTo>
                          <a:pt x="0" y="0"/>
                        </a:moveTo>
                        <a:lnTo>
                          <a:pt x="931971" y="27773"/>
                        </a:lnTo>
                        <a:lnTo>
                          <a:pt x="613018" y="680671"/>
                        </a:lnTo>
                        <a:lnTo>
                          <a:pt x="0" y="787351"/>
                        </a:lnTo>
                        <a:lnTo>
                          <a:pt x="0" y="0"/>
                        </a:lnTo>
                        <a:close/>
                      </a:path>
                    </a:pathLst>
                  </a:custGeom>
                  <a:solidFill>
                    <a:schemeClr val="bg1"/>
                  </a:solidFill>
                  <a:ln w="9525" cap="flat" cmpd="sng" algn="ctr">
                    <a:noFill/>
                    <a:prstDash val="solid"/>
                    <a:round/>
                    <a:headEnd type="none" w="med" len="med"/>
                    <a:tailEnd type="none" w="med" len="med"/>
                  </a:ln>
                  <a:effectLst/>
                </p:spPr>
                <p:txBody>
                  <a:bodyPr vert="horz" wrap="square" lIns="68598" tIns="34299" rIns="68598" bIns="34299" numCol="1" rtlCol="0" anchor="ctr" anchorCtr="0" compatLnSpc="1">
                    <a:prstTxWarp prst="textNoShape">
                      <a:avLst/>
                    </a:prstTxWarp>
                  </a:bodyPr>
                  <a:lstStyle/>
                  <a:p>
                    <a:pPr algn="ctr" fontAlgn="base">
                      <a:spcBef>
                        <a:spcPct val="0"/>
                      </a:spcBef>
                      <a:spcAft>
                        <a:spcPct val="0"/>
                      </a:spcAft>
                    </a:pPr>
                    <a:endParaRPr lang="de-DE" sz="900">
                      <a:latin typeface="Arial" charset="0"/>
                    </a:endParaRPr>
                  </a:p>
                </p:txBody>
              </p:sp>
            </p:grpSp>
          </p:grpSp>
          <p:grpSp>
            <p:nvGrpSpPr>
              <p:cNvPr id="14" name="Gruppieren 13"/>
              <p:cNvGrpSpPr/>
              <p:nvPr/>
            </p:nvGrpSpPr>
            <p:grpSpPr>
              <a:xfrm>
                <a:off x="5441122" y="1953510"/>
                <a:ext cx="4040876" cy="4312250"/>
                <a:chOff x="3918710" y="1956133"/>
                <a:chExt cx="4040876" cy="4312250"/>
              </a:xfrm>
            </p:grpSpPr>
            <p:pic>
              <p:nvPicPr>
                <p:cNvPr id="20" name="Picture 4"/>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279" r="10465" b="7206"/>
                <a:stretch/>
              </p:blipFill>
              <p:spPr bwMode="auto">
                <a:xfrm>
                  <a:off x="3918710" y="1956133"/>
                  <a:ext cx="4040876" cy="423743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ext Box 6"/>
                <p:cNvSpPr txBox="1">
                  <a:spLocks noChangeArrowheads="1"/>
                </p:cNvSpPr>
                <p:nvPr/>
              </p:nvSpPr>
              <p:spPr bwMode="auto">
                <a:xfrm>
                  <a:off x="4503810" y="6028334"/>
                  <a:ext cx="2665412" cy="2400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de-DE" sz="750" dirty="0"/>
                    <a:t>Source</a:t>
                  </a:r>
                  <a:r>
                    <a:rPr lang="de-DE" altLang="de-DE" sz="750" dirty="0"/>
                    <a:t>: Phillips &amp; Ochs, 2004, 779</a:t>
                  </a:r>
                </a:p>
              </p:txBody>
            </p:sp>
          </p:grpSp>
        </p:grpSp>
        <p:sp>
          <p:nvSpPr>
            <p:cNvPr id="6" name="Rechteck 5">
              <a:extLst>
                <a:ext uri="{FF2B5EF4-FFF2-40B4-BE49-F238E27FC236}">
                  <a16:creationId xmlns:a16="http://schemas.microsoft.com/office/drawing/2014/main" id="{D2B38B33-8613-4804-98FF-FA5EAD7C4E8F}"/>
                </a:ext>
              </a:extLst>
            </p:cNvPr>
            <p:cNvSpPr/>
            <p:nvPr/>
          </p:nvSpPr>
          <p:spPr>
            <a:xfrm rot="-1740000">
              <a:off x="4449312" y="4430526"/>
              <a:ext cx="506230" cy="511971"/>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CAFB14ED-7E98-2E08-C7C8-3CB612B342B0}"/>
                </a:ext>
              </a:extLst>
            </p:cNvPr>
            <p:cNvGrpSpPr/>
            <p:nvPr/>
          </p:nvGrpSpPr>
          <p:grpSpPr>
            <a:xfrm>
              <a:off x="7639107" y="4077489"/>
              <a:ext cx="495474" cy="808299"/>
              <a:chOff x="7639107" y="4077489"/>
              <a:chExt cx="495474" cy="808299"/>
            </a:xfrm>
          </p:grpSpPr>
          <p:sp>
            <p:nvSpPr>
              <p:cNvPr id="3" name="Gleichschenkliges Dreieck 2"/>
              <p:cNvSpPr/>
              <p:nvPr/>
            </p:nvSpPr>
            <p:spPr>
              <a:xfrm rot="433869">
                <a:off x="7721181" y="4230651"/>
                <a:ext cx="413400" cy="540201"/>
              </a:xfrm>
              <a:prstGeom prst="triangle">
                <a:avLst>
                  <a:gd name="adj" fmla="val 49015"/>
                </a:avLst>
              </a:prstGeom>
              <a:solidFill>
                <a:schemeClr val="bg1"/>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7" name="Gleichschenkliges Dreieck 6">
                <a:extLst>
                  <a:ext uri="{FF2B5EF4-FFF2-40B4-BE49-F238E27FC236}">
                    <a16:creationId xmlns:a16="http://schemas.microsoft.com/office/drawing/2014/main" id="{9B276D6E-5A0C-496B-BAA1-A7A74F887072}"/>
                  </a:ext>
                </a:extLst>
              </p:cNvPr>
              <p:cNvSpPr/>
              <p:nvPr/>
            </p:nvSpPr>
            <p:spPr>
              <a:xfrm rot="2115518">
                <a:off x="7639107" y="4077489"/>
                <a:ext cx="217473" cy="808299"/>
              </a:xfrm>
              <a:prstGeom prst="triangle">
                <a:avLst>
                  <a:gd name="adj" fmla="val 54318"/>
                </a:avLst>
              </a:prstGeom>
              <a:solidFill>
                <a:schemeClr val="bg1"/>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p:grpSp>
      <p:sp>
        <p:nvSpPr>
          <p:cNvPr id="9" name="Titel 1">
            <a:extLst>
              <a:ext uri="{FF2B5EF4-FFF2-40B4-BE49-F238E27FC236}">
                <a16:creationId xmlns:a16="http://schemas.microsoft.com/office/drawing/2014/main" id="{2ABE0CCC-25B4-E887-B8FE-A75D6D86A913}"/>
              </a:ext>
            </a:extLst>
          </p:cNvPr>
          <p:cNvSpPr txBox="1">
            <a:spLocks/>
          </p:cNvSpPr>
          <p:nvPr/>
        </p:nvSpPr>
        <p:spPr bwMode="auto">
          <a:xfrm>
            <a:off x="413421" y="1315294"/>
            <a:ext cx="5295958" cy="112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en-GB" dirty="0"/>
              <a:t>The Transfer Process and the Context we need to understand </a:t>
            </a:r>
            <a:br>
              <a:rPr lang="en-GB" dirty="0"/>
            </a:br>
            <a:r>
              <a:rPr lang="en-GB" dirty="0"/>
              <a:t>for suitable doing it</a:t>
            </a:r>
          </a:p>
        </p:txBody>
      </p:sp>
      <p:sp>
        <p:nvSpPr>
          <p:cNvPr id="5" name="Fußzeilenplatzhalter 3">
            <a:extLst>
              <a:ext uri="{FF2B5EF4-FFF2-40B4-BE49-F238E27FC236}">
                <a16:creationId xmlns:a16="http://schemas.microsoft.com/office/drawing/2014/main" id="{E196A098-BE93-109C-1EA1-51CDF379DBC3}"/>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10" name="Foliennummernplatzhalter 4">
            <a:extLst>
              <a:ext uri="{FF2B5EF4-FFF2-40B4-BE49-F238E27FC236}">
                <a16:creationId xmlns:a16="http://schemas.microsoft.com/office/drawing/2014/main" id="{3EA4352E-13CA-DDC1-7F13-E89D84A15ED4}"/>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8</a:t>
            </a:fld>
            <a:endParaRPr lang="de-DE" altLang="de-DE" dirty="0">
              <a:solidFill>
                <a:srgbClr val="717171"/>
              </a:solidFill>
            </a:endParaRPr>
          </a:p>
        </p:txBody>
      </p:sp>
    </p:spTree>
    <p:extLst>
      <p:ext uri="{BB962C8B-B14F-4D97-AF65-F5344CB8AC3E}">
        <p14:creationId xmlns:p14="http://schemas.microsoft.com/office/powerpoint/2010/main" val="14339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73383" y="1481482"/>
            <a:ext cx="8061325" cy="358560"/>
          </a:xfrm>
        </p:spPr>
        <p:txBody>
          <a:bodyPr/>
          <a:lstStyle/>
          <a:p>
            <a:r>
              <a:rPr lang="en-GB" dirty="0"/>
              <a:t>International &amp; Comparative TVET Research</a:t>
            </a:r>
          </a:p>
        </p:txBody>
      </p:sp>
      <p:sp>
        <p:nvSpPr>
          <p:cNvPr id="8" name="Inhaltsplatzhalter 7"/>
          <p:cNvSpPr>
            <a:spLocks noGrp="1"/>
          </p:cNvSpPr>
          <p:nvPr>
            <p:ph idx="1"/>
          </p:nvPr>
        </p:nvSpPr>
        <p:spPr>
          <a:xfrm>
            <a:off x="539749" y="2767954"/>
            <a:ext cx="8061325" cy="3641725"/>
          </a:xfrm>
        </p:spPr>
        <p:txBody>
          <a:bodyPr/>
          <a:lstStyle/>
          <a:p>
            <a:pPr>
              <a:buFont typeface="Arial" panose="020B0604020202020204" pitchFamily="34" charset="0"/>
              <a:buChar char="•"/>
            </a:pPr>
            <a:r>
              <a:rPr lang="en-GB" dirty="0"/>
              <a:t>Understand better the complexity of real existing Technical and Vocational Education and Training, termed </a:t>
            </a:r>
            <a:r>
              <a:rPr lang="en-GB" i="1" dirty="0"/>
              <a:t>Qualification to Employment </a:t>
            </a:r>
            <a:r>
              <a:rPr lang="en-GB" dirty="0"/>
              <a:t>to avoid a too narrow understanding of TVET</a:t>
            </a:r>
          </a:p>
          <a:p>
            <a:pPr>
              <a:buFont typeface="Arial" panose="020B0604020202020204" pitchFamily="34" charset="0"/>
              <a:buChar char="•"/>
            </a:pPr>
            <a:endParaRPr lang="en-GB" dirty="0"/>
          </a:p>
          <a:p>
            <a:pPr>
              <a:buFont typeface="Arial" panose="020B0604020202020204" pitchFamily="34" charset="0"/>
              <a:buChar char="•"/>
            </a:pPr>
            <a:r>
              <a:rPr lang="en-GB" dirty="0"/>
              <a:t>Facilitate the perceptions of the complexity by the use of typologies </a:t>
            </a:r>
          </a:p>
          <a:p>
            <a:pPr>
              <a:buFont typeface="Arial" panose="020B0604020202020204" pitchFamily="34" charset="0"/>
              <a:buChar char="•"/>
            </a:pPr>
            <a:endParaRPr lang="en-GB" dirty="0"/>
          </a:p>
          <a:p>
            <a:pPr>
              <a:buFont typeface="Arial" panose="020B0604020202020204" pitchFamily="34" charset="0"/>
              <a:buChar char="•"/>
            </a:pPr>
            <a:r>
              <a:rPr lang="en-GB" dirty="0"/>
              <a:t>Clarify the process for transfer activities of specific features of qualification from one country to an other one</a:t>
            </a:r>
          </a:p>
          <a:p>
            <a:pPr>
              <a:buFont typeface="Arial" panose="020B0604020202020204" pitchFamily="34" charset="0"/>
              <a:buChar char="•"/>
            </a:pPr>
            <a:endParaRPr lang="en-GB" dirty="0"/>
          </a:p>
          <a:p>
            <a:pPr>
              <a:buFont typeface="Arial" panose="020B0604020202020204" pitchFamily="34" charset="0"/>
              <a:buChar char="•"/>
            </a:pPr>
            <a:r>
              <a:rPr lang="en-GB" dirty="0"/>
              <a:t>Get an idea how the context – or the environment in which the qualifications are embedded – would be understood and accordingly analysed</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9" name="Rechteck 8"/>
          <p:cNvSpPr/>
          <p:nvPr/>
        </p:nvSpPr>
        <p:spPr>
          <a:xfrm>
            <a:off x="473383" y="2026789"/>
            <a:ext cx="6073074" cy="307777"/>
          </a:xfrm>
          <a:prstGeom prst="rect">
            <a:avLst/>
          </a:prstGeom>
        </p:spPr>
        <p:txBody>
          <a:bodyPr wrap="square">
            <a:spAutoFit/>
          </a:bodyPr>
          <a:lstStyle/>
          <a:p>
            <a:r>
              <a:rPr lang="en-US" sz="1400" dirty="0">
                <a:solidFill>
                  <a:schemeClr val="tx2"/>
                </a:solidFill>
              </a:rPr>
              <a:t>Presentation of some findings </a:t>
            </a:r>
            <a:r>
              <a:rPr lang="en-US" sz="1400" dirty="0">
                <a:solidFill>
                  <a:schemeClr val="tx2"/>
                </a:solidFill>
                <a:ea typeface="+mj-ea"/>
                <a:cs typeface="+mj-cs"/>
              </a:rPr>
              <a:t>from</a:t>
            </a:r>
            <a:r>
              <a:rPr lang="en-US" sz="1400" dirty="0">
                <a:solidFill>
                  <a:schemeClr val="tx2"/>
                </a:solidFill>
              </a:rPr>
              <a:t> the scientific field in order to:</a:t>
            </a:r>
          </a:p>
        </p:txBody>
      </p:sp>
      <p:pic>
        <p:nvPicPr>
          <p:cNvPr id="2" name="Grafik 1">
            <a:extLst>
              <a:ext uri="{FF2B5EF4-FFF2-40B4-BE49-F238E27FC236}">
                <a16:creationId xmlns:a16="http://schemas.microsoft.com/office/drawing/2014/main" id="{85972DFB-D798-85EE-071E-5DDA1C858623}"/>
              </a:ext>
            </a:extLst>
          </p:cNvPr>
          <p:cNvPicPr>
            <a:picLocks noChangeAspect="1"/>
          </p:cNvPicPr>
          <p:nvPr/>
        </p:nvPicPr>
        <p:blipFill>
          <a:blip r:embed="rId2"/>
          <a:stretch>
            <a:fillRect/>
          </a:stretch>
        </p:blipFill>
        <p:spPr>
          <a:xfrm>
            <a:off x="7104241" y="1333319"/>
            <a:ext cx="1465624" cy="732812"/>
          </a:xfrm>
          <a:prstGeom prst="rect">
            <a:avLst/>
          </a:prstGeom>
        </p:spPr>
      </p:pic>
      <p:sp>
        <p:nvSpPr>
          <p:cNvPr id="3" name="Fußzeilenplatzhalter 3">
            <a:extLst>
              <a:ext uri="{FF2B5EF4-FFF2-40B4-BE49-F238E27FC236}">
                <a16:creationId xmlns:a16="http://schemas.microsoft.com/office/drawing/2014/main" id="{4C7FE0B1-2ED5-F585-DC43-42703AE711BC}"/>
              </a:ext>
            </a:extLst>
          </p:cNvPr>
          <p:cNvSpPr>
            <a:spLocks noGrp="1"/>
          </p:cNvSpPr>
          <p:nvPr>
            <p:ph type="ftr" sz="quarter" idx="10"/>
          </p:nvPr>
        </p:nvSpPr>
        <p:spPr>
          <a:xfrm>
            <a:off x="539748" y="6374671"/>
            <a:ext cx="8390068" cy="152400"/>
          </a:xfrm>
        </p:spPr>
        <p:txBody>
          <a:bodyPr/>
          <a:lstStyle/>
          <a:p>
            <a:r>
              <a:rPr lang="en-US" altLang="de-DE" sz="900" b="0" dirty="0">
                <a:solidFill>
                  <a:srgbClr val="717171"/>
                </a:solidFill>
              </a:rPr>
              <a:t>Professional Education and Training - Scientific Means for Understanding and Inspiring Cases | s.wolf@tu-berlin.de | Alumni-Seminar: 12.09. – 16.09.2022</a:t>
            </a:r>
            <a:endParaRPr lang="de-DE" altLang="de-DE" sz="900" b="0" dirty="0">
              <a:solidFill>
                <a:srgbClr val="717171"/>
              </a:solidFill>
            </a:endParaRPr>
          </a:p>
        </p:txBody>
      </p:sp>
      <p:sp>
        <p:nvSpPr>
          <p:cNvPr id="4" name="Foliennummernplatzhalter 4">
            <a:extLst>
              <a:ext uri="{FF2B5EF4-FFF2-40B4-BE49-F238E27FC236}">
                <a16:creationId xmlns:a16="http://schemas.microsoft.com/office/drawing/2014/main" id="{6729009F-CDFA-7900-AF7B-84DD9C53AF97}"/>
              </a:ext>
            </a:extLst>
          </p:cNvPr>
          <p:cNvSpPr>
            <a:spLocks noGrp="1"/>
          </p:cNvSpPr>
          <p:nvPr>
            <p:ph type="sldNum" sz="quarter" idx="11"/>
          </p:nvPr>
        </p:nvSpPr>
        <p:spPr>
          <a:xfrm>
            <a:off x="539750" y="6557963"/>
            <a:ext cx="6624638" cy="152400"/>
          </a:xfrm>
        </p:spPr>
        <p:txBody>
          <a:bodyPr/>
          <a:lstStyle/>
          <a:p>
            <a:r>
              <a:rPr lang="de-DE" altLang="de-DE" dirty="0">
                <a:solidFill>
                  <a:srgbClr val="717171"/>
                </a:solidFill>
              </a:rPr>
              <a:t>Seite </a:t>
            </a:r>
            <a:fld id="{32211CF8-E16F-43CE-AB70-6970E726F8AD}" type="slidenum">
              <a:rPr lang="de-DE" altLang="de-DE" smtClean="0">
                <a:solidFill>
                  <a:srgbClr val="717171"/>
                </a:solidFill>
              </a:rPr>
              <a:pPr/>
              <a:t>9</a:t>
            </a:fld>
            <a:endParaRPr lang="de-DE" altLang="de-DE" dirty="0">
              <a:solidFill>
                <a:srgbClr val="717171"/>
              </a:solidFill>
            </a:endParaRPr>
          </a:p>
        </p:txBody>
      </p:sp>
    </p:spTree>
    <p:extLst>
      <p:ext uri="{BB962C8B-B14F-4D97-AF65-F5344CB8AC3E}">
        <p14:creationId xmlns:p14="http://schemas.microsoft.com/office/powerpoint/2010/main" val="732138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2nyiRVAk2sY8r3g7e7o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fn5jOIkbkq3Gm0R7D0d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RVlIXFhMUKcTRq50NOd6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PJmfxb3zEeiMYzrBxsR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Nt415HaAUC2NWp.oTij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FjAop8T3kevt464xj92s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sDXX7Sn90e6jhka_N9e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4O.nDz0CkmlJ27rUYDX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YaMkvLq5LE6J6OdVhrKBNw"/>
</p:tagLst>
</file>

<file path=ppt/theme/theme1.xml><?xml version="1.0" encoding="utf-8"?>
<a:theme xmlns:a="http://schemas.openxmlformats.org/drawingml/2006/main" name="1_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2520</Words>
  <Application>Microsoft Office PowerPoint</Application>
  <PresentationFormat>Bildschirmpräsentation (4:3)</PresentationFormat>
  <Paragraphs>214</Paragraphs>
  <Slides>21</Slides>
  <Notes>9</Notes>
  <HiddenSlides>0</HiddenSlides>
  <MMClips>0</MMClips>
  <ScaleCrop>false</ScaleCrop>
  <HeadingPairs>
    <vt:vector size="10"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21</vt:i4>
      </vt:variant>
      <vt:variant>
        <vt:lpstr>Zielgruppenorientierte Präsentationen</vt:lpstr>
      </vt:variant>
      <vt:variant>
        <vt:i4>1</vt:i4>
      </vt:variant>
    </vt:vector>
  </HeadingPairs>
  <TitlesOfParts>
    <vt:vector size="28" baseType="lpstr">
      <vt:lpstr>Arial</vt:lpstr>
      <vt:lpstr>Calibri</vt:lpstr>
      <vt:lpstr>Courier New</vt:lpstr>
      <vt:lpstr>Wingdings</vt:lpstr>
      <vt:lpstr>1_Technische Universität Berlin | PowerPoint Master</vt:lpstr>
      <vt:lpstr>TCLayout.ActiveDocument.1</vt:lpstr>
      <vt:lpstr>How can we think together about successful professional education and training?</vt:lpstr>
      <vt:lpstr>Scientific concepts to reach an answer that might help</vt:lpstr>
      <vt:lpstr>Systematisation of comparative research in an international perspective</vt:lpstr>
      <vt:lpstr>To understand properly any solution of  Qualification to Employment in general</vt:lpstr>
      <vt:lpstr>Typologies of models of Qualification to Employment </vt:lpstr>
      <vt:lpstr>Typologies – useful means to understand the complexity of Qualification to Employment</vt:lpstr>
      <vt:lpstr>Work cultural background of Qualification to Employment</vt:lpstr>
      <vt:lpstr>PowerPoint-Präsentation</vt:lpstr>
      <vt:lpstr>International &amp; Comparative TVET Research</vt:lpstr>
      <vt:lpstr>Vocational action competence</vt:lpstr>
      <vt:lpstr>How to implement?</vt:lpstr>
      <vt:lpstr>And to continue at the workplace</vt:lpstr>
      <vt:lpstr>Our theoretical framework</vt:lpstr>
      <vt:lpstr>Findings and Recommendations</vt:lpstr>
      <vt:lpstr>Multifunctional TVET+ Service Hub</vt:lpstr>
      <vt:lpstr>Case of Nigeria: Tensions and interrelations between formal TVET and Qualification in the informal economy</vt:lpstr>
      <vt:lpstr>Informal Qualification to Employment in Nigeria</vt:lpstr>
      <vt:lpstr>Cooperative models of education</vt:lpstr>
      <vt:lpstr>Thank you</vt:lpstr>
      <vt:lpstr>Skills Formation System</vt:lpstr>
      <vt:lpstr>Systematisation of comparative research  in an international perspective</vt:lpstr>
      <vt:lpstr>Summerschool ProETIT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xx</dc:creator>
  <cp:lastModifiedBy>xx</cp:lastModifiedBy>
  <cp:revision>30</cp:revision>
  <cp:lastPrinted>2021-10-31T17:23:22Z</cp:lastPrinted>
  <dcterms:created xsi:type="dcterms:W3CDTF">2021-10-25T13:09:46Z</dcterms:created>
  <dcterms:modified xsi:type="dcterms:W3CDTF">2022-09-11T09:40:48Z</dcterms:modified>
</cp:coreProperties>
</file>